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5"/>
  </p:notesMasterIdLst>
  <p:handoutMasterIdLst>
    <p:handoutMasterId r:id="rId36"/>
  </p:handoutMasterIdLst>
  <p:sldIdLst>
    <p:sldId id="256" r:id="rId2"/>
    <p:sldId id="257" r:id="rId3"/>
    <p:sldId id="264" r:id="rId4"/>
    <p:sldId id="338" r:id="rId5"/>
    <p:sldId id="284" r:id="rId6"/>
    <p:sldId id="295" r:id="rId7"/>
    <p:sldId id="356" r:id="rId8"/>
    <p:sldId id="294" r:id="rId9"/>
    <p:sldId id="297" r:id="rId10"/>
    <p:sldId id="299" r:id="rId11"/>
    <p:sldId id="301" r:id="rId12"/>
    <p:sldId id="303" r:id="rId13"/>
    <p:sldId id="305" r:id="rId14"/>
    <p:sldId id="307" r:id="rId15"/>
    <p:sldId id="315" r:id="rId16"/>
    <p:sldId id="317" r:id="rId17"/>
    <p:sldId id="372" r:id="rId18"/>
    <p:sldId id="373" r:id="rId19"/>
    <p:sldId id="374" r:id="rId20"/>
    <p:sldId id="298" r:id="rId21"/>
    <p:sldId id="258" r:id="rId22"/>
    <p:sldId id="341" r:id="rId23"/>
    <p:sldId id="371" r:id="rId24"/>
    <p:sldId id="346" r:id="rId25"/>
    <p:sldId id="369" r:id="rId26"/>
    <p:sldId id="370" r:id="rId27"/>
    <p:sldId id="342" r:id="rId28"/>
    <p:sldId id="279" r:id="rId29"/>
    <p:sldId id="365" r:id="rId30"/>
    <p:sldId id="366" r:id="rId31"/>
    <p:sldId id="364" r:id="rId32"/>
    <p:sldId id="367" r:id="rId33"/>
    <p:sldId id="355" r:id="rId34"/>
  </p:sldIdLst>
  <p:sldSz cx="12192000" cy="6858000"/>
  <p:notesSz cx="6797675" cy="9926638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中等深淺樣式 4 - 輔色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0660B408-B3CF-4A94-85FC-2B1E0A45F4A2}" styleName="深色樣式 2 - 輔色 1/輔色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91" autoAdjust="0"/>
    <p:restoredTop sz="92597" autoAdjust="0"/>
  </p:normalViewPr>
  <p:slideViewPr>
    <p:cSldViewPr>
      <p:cViewPr>
        <p:scale>
          <a:sx n="80" d="100"/>
          <a:sy n="80" d="100"/>
        </p:scale>
        <p:origin x="-58" y="-8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6C7FF38-06E9-4296-85EA-13B9338B99C5}" type="doc">
      <dgm:prSet loTypeId="urn:microsoft.com/office/officeart/2005/8/layout/hProcess9" loCatId="process" qsTypeId="urn:microsoft.com/office/officeart/2005/8/quickstyle/simple1" qsCatId="simple" csTypeId="urn:microsoft.com/office/officeart/2005/8/colors/colorful3" csCatId="colorful" phldr="1"/>
      <dgm:spPr/>
    </dgm:pt>
    <dgm:pt modelId="{D331323A-CDF4-47C2-8855-6E32372E631B}">
      <dgm:prSet phldrT="[文字]" custT="1"/>
      <dgm:spPr/>
      <dgm:t>
        <a:bodyPr/>
        <a:lstStyle/>
        <a:p>
          <a:pPr algn="ctr"/>
          <a:r>
            <a:rPr lang="zh-TW" altLang="en-US" sz="2400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審查前評分標準共識會議</a:t>
          </a:r>
          <a:endParaRPr lang="zh-TW" altLang="en-US" sz="2400" dirty="0">
            <a:solidFill>
              <a:schemeClr val="tx1"/>
            </a:solidFill>
          </a:endParaRPr>
        </a:p>
      </dgm:t>
    </dgm:pt>
    <dgm:pt modelId="{ABFA1AFB-712C-49F7-94C6-D6720A15D5C6}" type="parTrans" cxnId="{499961B4-D1DC-40EB-A547-CFC9A5C44334}">
      <dgm:prSet/>
      <dgm:spPr/>
      <dgm:t>
        <a:bodyPr/>
        <a:lstStyle/>
        <a:p>
          <a:endParaRPr lang="zh-TW" altLang="en-US"/>
        </a:p>
      </dgm:t>
    </dgm:pt>
    <dgm:pt modelId="{D76D9A72-55DD-45DA-8B66-5BAC79CC95CE}" type="sibTrans" cxnId="{499961B4-D1DC-40EB-A547-CFC9A5C44334}">
      <dgm:prSet/>
      <dgm:spPr/>
      <dgm:t>
        <a:bodyPr/>
        <a:lstStyle/>
        <a:p>
          <a:endParaRPr lang="zh-TW" altLang="en-US"/>
        </a:p>
      </dgm:t>
    </dgm:pt>
    <dgm:pt modelId="{AE04D61E-A004-4D84-A505-E1BDF07E616E}">
      <dgm:prSet phldrT="[文字]" custT="1"/>
      <dgm:spPr/>
      <dgm:t>
        <a:bodyPr/>
        <a:lstStyle/>
        <a:p>
          <a:pPr algn="ctr"/>
          <a:r>
            <a:rPr lang="zh-TW" altLang="en-US" sz="2400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審查評分與模擬試評</a:t>
          </a:r>
          <a:endParaRPr lang="zh-TW" altLang="en-US" sz="2400" dirty="0">
            <a:solidFill>
              <a:schemeClr val="tx1"/>
            </a:solidFill>
          </a:endParaRPr>
        </a:p>
      </dgm:t>
    </dgm:pt>
    <dgm:pt modelId="{073DA74B-8B1D-463D-BB42-FB7DCEEF0465}" type="parTrans" cxnId="{A51008EF-51BD-44E1-A265-6613F3D8964A}">
      <dgm:prSet/>
      <dgm:spPr/>
      <dgm:t>
        <a:bodyPr/>
        <a:lstStyle/>
        <a:p>
          <a:endParaRPr lang="zh-TW" altLang="en-US"/>
        </a:p>
      </dgm:t>
    </dgm:pt>
    <dgm:pt modelId="{EFC4267C-9B89-4CE5-A27D-494E7DE9B6A6}" type="sibTrans" cxnId="{A51008EF-51BD-44E1-A265-6613F3D8964A}">
      <dgm:prSet/>
      <dgm:spPr/>
      <dgm:t>
        <a:bodyPr/>
        <a:lstStyle/>
        <a:p>
          <a:endParaRPr lang="zh-TW" altLang="en-US"/>
        </a:p>
      </dgm:t>
    </dgm:pt>
    <dgm:pt modelId="{16958E79-B7CC-43E5-9A84-C4CCE2575BD1}">
      <dgm:prSet phldrT="[文字]" custT="1"/>
      <dgm:spPr/>
      <dgm:t>
        <a:bodyPr/>
        <a:lstStyle/>
        <a:p>
          <a:r>
            <a:rPr lang="zh-TW" altLang="en-US" sz="2400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審查後差分機制檢核</a:t>
          </a:r>
          <a:endParaRPr lang="zh-TW" altLang="en-US" sz="2400" dirty="0">
            <a:solidFill>
              <a:schemeClr val="tx1"/>
            </a:solidFill>
          </a:endParaRPr>
        </a:p>
      </dgm:t>
    </dgm:pt>
    <dgm:pt modelId="{C667663E-4251-4905-A629-9B2786AB9150}" type="parTrans" cxnId="{4B60C5FB-9AF1-42E9-B60C-8E8FDD19C8E6}">
      <dgm:prSet/>
      <dgm:spPr/>
      <dgm:t>
        <a:bodyPr/>
        <a:lstStyle/>
        <a:p>
          <a:endParaRPr lang="zh-TW" altLang="en-US"/>
        </a:p>
      </dgm:t>
    </dgm:pt>
    <dgm:pt modelId="{BEBAD693-5F72-428B-AABA-87736AF54919}" type="sibTrans" cxnId="{4B60C5FB-9AF1-42E9-B60C-8E8FDD19C8E6}">
      <dgm:prSet/>
      <dgm:spPr/>
      <dgm:t>
        <a:bodyPr/>
        <a:lstStyle/>
        <a:p>
          <a:endParaRPr lang="zh-TW" altLang="en-US"/>
        </a:p>
      </dgm:t>
    </dgm:pt>
    <dgm:pt modelId="{5D058C2B-88A1-4E44-AF7D-FC6D089E084A}" type="pres">
      <dgm:prSet presAssocID="{C6C7FF38-06E9-4296-85EA-13B9338B99C5}" presName="CompostProcess" presStyleCnt="0">
        <dgm:presLayoutVars>
          <dgm:dir/>
          <dgm:resizeHandles val="exact"/>
        </dgm:presLayoutVars>
      </dgm:prSet>
      <dgm:spPr/>
    </dgm:pt>
    <dgm:pt modelId="{A904282A-FAAF-44E8-8B4D-2C358D38B6A2}" type="pres">
      <dgm:prSet presAssocID="{C6C7FF38-06E9-4296-85EA-13B9338B99C5}" presName="arrow" presStyleLbl="bgShp" presStyleIdx="0" presStyleCnt="1"/>
      <dgm:spPr/>
    </dgm:pt>
    <dgm:pt modelId="{5CC7C38A-0077-4C1A-9CDE-896396EAAB0F}" type="pres">
      <dgm:prSet presAssocID="{C6C7FF38-06E9-4296-85EA-13B9338B99C5}" presName="linearProcess" presStyleCnt="0"/>
      <dgm:spPr/>
    </dgm:pt>
    <dgm:pt modelId="{616F3E47-500A-4CBC-924A-04CC4E431662}" type="pres">
      <dgm:prSet presAssocID="{D331323A-CDF4-47C2-8855-6E32372E631B}" presName="text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189FF5E-2B75-4D24-B14F-A2ECE852BF4F}" type="pres">
      <dgm:prSet presAssocID="{D76D9A72-55DD-45DA-8B66-5BAC79CC95CE}" presName="sibTrans" presStyleCnt="0"/>
      <dgm:spPr/>
    </dgm:pt>
    <dgm:pt modelId="{517BA001-99AE-477A-943B-AE34806CDFAD}" type="pres">
      <dgm:prSet presAssocID="{AE04D61E-A004-4D84-A505-E1BDF07E616E}" presName="text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BCD141D-C5B5-43C5-881B-9C4789DD8652}" type="pres">
      <dgm:prSet presAssocID="{EFC4267C-9B89-4CE5-A27D-494E7DE9B6A6}" presName="sibTrans" presStyleCnt="0"/>
      <dgm:spPr/>
    </dgm:pt>
    <dgm:pt modelId="{420611AA-9ACE-49FE-BF47-FF44925988DA}" type="pres">
      <dgm:prSet presAssocID="{16958E79-B7CC-43E5-9A84-C4CCE2575BD1}" presName="tex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C6DB45FC-DC24-4AAF-96B1-FA67F7C1605A}" type="presOf" srcId="{16958E79-B7CC-43E5-9A84-C4CCE2575BD1}" destId="{420611AA-9ACE-49FE-BF47-FF44925988DA}" srcOrd="0" destOrd="0" presId="urn:microsoft.com/office/officeart/2005/8/layout/hProcess9"/>
    <dgm:cxn modelId="{4B60C5FB-9AF1-42E9-B60C-8E8FDD19C8E6}" srcId="{C6C7FF38-06E9-4296-85EA-13B9338B99C5}" destId="{16958E79-B7CC-43E5-9A84-C4CCE2575BD1}" srcOrd="2" destOrd="0" parTransId="{C667663E-4251-4905-A629-9B2786AB9150}" sibTransId="{BEBAD693-5F72-428B-AABA-87736AF54919}"/>
    <dgm:cxn modelId="{312D07E7-B411-4323-B45A-DFC3B3E0B4F2}" type="presOf" srcId="{C6C7FF38-06E9-4296-85EA-13B9338B99C5}" destId="{5D058C2B-88A1-4E44-AF7D-FC6D089E084A}" srcOrd="0" destOrd="0" presId="urn:microsoft.com/office/officeart/2005/8/layout/hProcess9"/>
    <dgm:cxn modelId="{F6FEAFC9-C0A5-4F77-AB5B-C57B030CEB50}" type="presOf" srcId="{AE04D61E-A004-4D84-A505-E1BDF07E616E}" destId="{517BA001-99AE-477A-943B-AE34806CDFAD}" srcOrd="0" destOrd="0" presId="urn:microsoft.com/office/officeart/2005/8/layout/hProcess9"/>
    <dgm:cxn modelId="{3D12F7D7-AC63-462F-A87C-B5244C62BB11}" type="presOf" srcId="{D331323A-CDF4-47C2-8855-6E32372E631B}" destId="{616F3E47-500A-4CBC-924A-04CC4E431662}" srcOrd="0" destOrd="0" presId="urn:microsoft.com/office/officeart/2005/8/layout/hProcess9"/>
    <dgm:cxn modelId="{A51008EF-51BD-44E1-A265-6613F3D8964A}" srcId="{C6C7FF38-06E9-4296-85EA-13B9338B99C5}" destId="{AE04D61E-A004-4D84-A505-E1BDF07E616E}" srcOrd="1" destOrd="0" parTransId="{073DA74B-8B1D-463D-BB42-FB7DCEEF0465}" sibTransId="{EFC4267C-9B89-4CE5-A27D-494E7DE9B6A6}"/>
    <dgm:cxn modelId="{499961B4-D1DC-40EB-A547-CFC9A5C44334}" srcId="{C6C7FF38-06E9-4296-85EA-13B9338B99C5}" destId="{D331323A-CDF4-47C2-8855-6E32372E631B}" srcOrd="0" destOrd="0" parTransId="{ABFA1AFB-712C-49F7-94C6-D6720A15D5C6}" sibTransId="{D76D9A72-55DD-45DA-8B66-5BAC79CC95CE}"/>
    <dgm:cxn modelId="{21261298-D976-45C2-9080-BA505B7B1F8C}" type="presParOf" srcId="{5D058C2B-88A1-4E44-AF7D-FC6D089E084A}" destId="{A904282A-FAAF-44E8-8B4D-2C358D38B6A2}" srcOrd="0" destOrd="0" presId="urn:microsoft.com/office/officeart/2005/8/layout/hProcess9"/>
    <dgm:cxn modelId="{BCDE56B7-5AB7-48A2-8454-B6BDB67F0B29}" type="presParOf" srcId="{5D058C2B-88A1-4E44-AF7D-FC6D089E084A}" destId="{5CC7C38A-0077-4C1A-9CDE-896396EAAB0F}" srcOrd="1" destOrd="0" presId="urn:microsoft.com/office/officeart/2005/8/layout/hProcess9"/>
    <dgm:cxn modelId="{58B05B48-0ED4-4686-AF4C-CA67D74607F0}" type="presParOf" srcId="{5CC7C38A-0077-4C1A-9CDE-896396EAAB0F}" destId="{616F3E47-500A-4CBC-924A-04CC4E431662}" srcOrd="0" destOrd="0" presId="urn:microsoft.com/office/officeart/2005/8/layout/hProcess9"/>
    <dgm:cxn modelId="{20F40DD0-DBD8-4FFE-82F0-0C15B4824652}" type="presParOf" srcId="{5CC7C38A-0077-4C1A-9CDE-896396EAAB0F}" destId="{E189FF5E-2B75-4D24-B14F-A2ECE852BF4F}" srcOrd="1" destOrd="0" presId="urn:microsoft.com/office/officeart/2005/8/layout/hProcess9"/>
    <dgm:cxn modelId="{74F75C6A-CC07-433A-88A0-1EBD3E1E257B}" type="presParOf" srcId="{5CC7C38A-0077-4C1A-9CDE-896396EAAB0F}" destId="{517BA001-99AE-477A-943B-AE34806CDFAD}" srcOrd="2" destOrd="0" presId="urn:microsoft.com/office/officeart/2005/8/layout/hProcess9"/>
    <dgm:cxn modelId="{AF099272-D58D-423E-936E-83A99CFBB8E8}" type="presParOf" srcId="{5CC7C38A-0077-4C1A-9CDE-896396EAAB0F}" destId="{EBCD141D-C5B5-43C5-881B-9C4789DD8652}" srcOrd="3" destOrd="0" presId="urn:microsoft.com/office/officeart/2005/8/layout/hProcess9"/>
    <dgm:cxn modelId="{9B884923-9452-4F13-925D-43F9C2168B0C}" type="presParOf" srcId="{5CC7C38A-0077-4C1A-9CDE-896396EAAB0F}" destId="{420611AA-9ACE-49FE-BF47-FF44925988DA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04282A-FAAF-44E8-8B4D-2C358D38B6A2}">
      <dsp:nvSpPr>
        <dsp:cNvPr id="0" name=""/>
        <dsp:cNvSpPr/>
      </dsp:nvSpPr>
      <dsp:spPr>
        <a:xfrm>
          <a:off x="572463" y="0"/>
          <a:ext cx="6487920" cy="3312367"/>
        </a:xfrm>
        <a:prstGeom prst="rightArrow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6F3E47-500A-4CBC-924A-04CC4E431662}">
      <dsp:nvSpPr>
        <dsp:cNvPr id="0" name=""/>
        <dsp:cNvSpPr/>
      </dsp:nvSpPr>
      <dsp:spPr>
        <a:xfrm>
          <a:off x="0" y="993710"/>
          <a:ext cx="2289854" cy="1324946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審查前評分標準共識會議</a:t>
          </a:r>
          <a:endParaRPr lang="zh-TW" altLang="en-US" sz="2400" kern="1200" dirty="0">
            <a:solidFill>
              <a:schemeClr val="tx1"/>
            </a:solidFill>
          </a:endParaRPr>
        </a:p>
      </dsp:txBody>
      <dsp:txXfrm>
        <a:off x="64679" y="1058389"/>
        <a:ext cx="2160496" cy="1195588"/>
      </dsp:txXfrm>
    </dsp:sp>
    <dsp:sp modelId="{517BA001-99AE-477A-943B-AE34806CDFAD}">
      <dsp:nvSpPr>
        <dsp:cNvPr id="0" name=""/>
        <dsp:cNvSpPr/>
      </dsp:nvSpPr>
      <dsp:spPr>
        <a:xfrm>
          <a:off x="2671496" y="993710"/>
          <a:ext cx="2289854" cy="1324946"/>
        </a:xfrm>
        <a:prstGeom prst="roundRect">
          <a:avLst/>
        </a:prstGeom>
        <a:solidFill>
          <a:schemeClr val="accent3">
            <a:hueOff val="-28019"/>
            <a:satOff val="-25403"/>
            <a:lumOff val="3922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審查評分與模擬試評</a:t>
          </a:r>
          <a:endParaRPr lang="zh-TW" altLang="en-US" sz="2400" kern="1200" dirty="0">
            <a:solidFill>
              <a:schemeClr val="tx1"/>
            </a:solidFill>
          </a:endParaRPr>
        </a:p>
      </dsp:txBody>
      <dsp:txXfrm>
        <a:off x="2736175" y="1058389"/>
        <a:ext cx="2160496" cy="1195588"/>
      </dsp:txXfrm>
    </dsp:sp>
    <dsp:sp modelId="{420611AA-9ACE-49FE-BF47-FF44925988DA}">
      <dsp:nvSpPr>
        <dsp:cNvPr id="0" name=""/>
        <dsp:cNvSpPr/>
      </dsp:nvSpPr>
      <dsp:spPr>
        <a:xfrm>
          <a:off x="5342993" y="993710"/>
          <a:ext cx="2289854" cy="1324946"/>
        </a:xfrm>
        <a:prstGeom prst="roundRect">
          <a:avLst/>
        </a:prstGeom>
        <a:solidFill>
          <a:schemeClr val="accent3">
            <a:hueOff val="-56039"/>
            <a:satOff val="-50806"/>
            <a:lumOff val="7844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審查後差分機制檢核</a:t>
          </a:r>
          <a:endParaRPr lang="zh-TW" altLang="en-US" sz="2400" kern="1200" dirty="0">
            <a:solidFill>
              <a:schemeClr val="tx1"/>
            </a:solidFill>
          </a:endParaRPr>
        </a:p>
      </dsp:txBody>
      <dsp:txXfrm>
        <a:off x="5407672" y="1058389"/>
        <a:ext cx="2160496" cy="119558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BB944D-4594-4F4D-8AE6-D9A4087A3554}" type="datetimeFigureOut">
              <a:rPr lang="zh-TW" altLang="en-US" smtClean="0"/>
              <a:t>2021/8/18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849156-0137-42A5-8D33-ACC2F3F9829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767693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DFBC51-2173-4F47-9378-C032B8894282}" type="datetimeFigureOut">
              <a:rPr lang="zh-TW" altLang="en-US" smtClean="0"/>
              <a:t>2021/8/18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F2D0B6-6CD2-41EC-B094-2F09DCEFE6F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908592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15B90-2412-4755-9917-B1FB318F2C59}" type="datetime1">
              <a:rPr lang="zh-TW" altLang="en-US" smtClean="0"/>
              <a:t>2021/8/18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/>
          <a:lstStyle/>
          <a:p>
            <a:fld id="{51269F5B-981E-4E66-A527-EBE813F17E8C}" type="slidenum">
              <a:rPr lang="zh-TW" altLang="en-US" smtClean="0"/>
              <a:t>‹#›</a:t>
            </a:fld>
            <a:endParaRPr lang="zh-TW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37886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29BC2-0441-45E9-BEF6-D7F897628972}" type="datetime1">
              <a:rPr lang="zh-TW" altLang="en-US" smtClean="0"/>
              <a:t>2021/8/18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/>
          <a:lstStyle/>
          <a:p>
            <a:fld id="{51269F5B-981E-4E66-A527-EBE813F17E8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301561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B3645-8722-4CC3-8A4E-1FD2B0BB91A9}" type="datetime1">
              <a:rPr lang="zh-TW" altLang="en-US" smtClean="0"/>
              <a:t>2021/8/18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/>
          <a:lstStyle/>
          <a:p>
            <a:fld id="{51269F5B-981E-4E66-A527-EBE813F17E8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180391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332656"/>
            <a:ext cx="10058400" cy="766133"/>
          </a:xfrm>
        </p:spPr>
        <p:txBody>
          <a:bodyPr/>
          <a:lstStyle>
            <a:lvl1pPr marL="0">
              <a:defRPr/>
            </a:lvl1pPr>
          </a:lstStyle>
          <a:p>
            <a:r>
              <a:rPr lang="zh-TW" altLang="en-US" dirty="0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480376" y="6448251"/>
            <a:ext cx="2472271" cy="365125"/>
          </a:xfrm>
        </p:spPr>
        <p:txBody>
          <a:bodyPr/>
          <a:lstStyle>
            <a:lvl1pPr algn="r">
              <a:defRPr>
                <a:solidFill>
                  <a:schemeClr val="bg2">
                    <a:lumMod val="20000"/>
                    <a:lumOff val="8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4542E500-2552-4439-B864-FEDBFC791318}" type="datetime1">
              <a:rPr lang="zh-TW" altLang="en-US" smtClean="0"/>
              <a:t>2021/8/18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6039381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01F41-9AED-4FEE-8F46-152480A13A39}" type="datetime1">
              <a:rPr lang="zh-TW" altLang="en-US" smtClean="0"/>
              <a:t>2021/8/18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/>
          <a:lstStyle/>
          <a:p>
            <a:fld id="{51269F5B-981E-4E66-A527-EBE813F17E8C}" type="slidenum">
              <a:rPr lang="zh-TW" altLang="en-US" smtClean="0"/>
              <a:t>‹#›</a:t>
            </a:fld>
            <a:endParaRPr lang="zh-TW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42427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71162-3BEB-4783-A385-A8A6546D5493}" type="datetime1">
              <a:rPr lang="zh-TW" altLang="en-US" smtClean="0"/>
              <a:t>2021/8/18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/>
          <a:lstStyle/>
          <a:p>
            <a:fld id="{51269F5B-981E-4E66-A527-EBE813F17E8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984312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A89B0-408A-4F35-9ACF-6DFDB6503F2B}" type="datetime1">
              <a:rPr lang="zh-TW" altLang="en-US" smtClean="0"/>
              <a:t>2021/8/18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/>
          <a:lstStyle/>
          <a:p>
            <a:fld id="{51269F5B-981E-4E66-A527-EBE813F17E8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552908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5E1CD-A5CF-44B9-8CE1-1E22362F9E34}" type="datetime1">
              <a:rPr lang="zh-TW" altLang="en-US" smtClean="0"/>
              <a:t>2021/8/18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/>
          <a:lstStyle/>
          <a:p>
            <a:fld id="{51269F5B-981E-4E66-A527-EBE813F17E8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663857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1F868-ADBD-481A-A268-B725E278AB71}" type="datetime1">
              <a:rPr lang="zh-TW" altLang="en-US" smtClean="0"/>
              <a:t>2021/8/18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/>
          <a:lstStyle/>
          <a:p>
            <a:fld id="{51269F5B-981E-4E66-A527-EBE813F17E8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35913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A05CED25-ACA7-4B6F-855D-C70FF56F93DE}" type="datetime1">
              <a:rPr lang="zh-TW" altLang="en-US" smtClean="0"/>
              <a:t>2021/8/18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1269F5B-981E-4E66-A527-EBE813F17E8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339464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511B9-B58E-433A-8F0F-8E39E3BEAA76}" type="datetime1">
              <a:rPr lang="zh-TW" altLang="en-US" smtClean="0"/>
              <a:t>2021/8/18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/>
          <a:lstStyle/>
          <a:p>
            <a:fld id="{51269F5B-981E-4E66-A527-EBE813F17E8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016423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45342"/>
            <a:ext cx="10058400" cy="76613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zh-TW" altLang="en-US" dirty="0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382030"/>
            <a:ext cx="10058400" cy="4487064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496253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bg2">
                    <a:lumMod val="20000"/>
                    <a:lumOff val="80000"/>
                  </a:schemeClr>
                </a:solidFill>
              </a:defRPr>
            </a:lvl1pPr>
          </a:lstStyle>
          <a:p>
            <a:fld id="{A921A0A7-982A-49BD-AB62-46A736908A97}" type="datetime1">
              <a:rPr lang="zh-TW" altLang="en-US" smtClean="0"/>
              <a:t>2021/8/18</a:t>
            </a:fld>
            <a:endParaRPr lang="zh-TW" alt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196752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圖片 11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8451" y="107897"/>
            <a:ext cx="814225" cy="814225"/>
          </a:xfrm>
          <a:prstGeom prst="rect">
            <a:avLst/>
          </a:prstGeom>
        </p:spPr>
      </p:pic>
      <p:pic>
        <p:nvPicPr>
          <p:cNvPr id="13" name="Picture 18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9965" y="6454134"/>
            <a:ext cx="1033567" cy="32399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文字方塊 7"/>
          <p:cNvSpPr txBox="1"/>
          <p:nvPr userDrawn="1"/>
        </p:nvSpPr>
        <p:spPr>
          <a:xfrm>
            <a:off x="1559496" y="6444044"/>
            <a:ext cx="34740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報告人：嶺東科大應外系 陳憶如</a:t>
            </a:r>
            <a:endParaRPr lang="zh-TW" altLang="en-US" dirty="0">
              <a:solidFill>
                <a:schemeClr val="bg2">
                  <a:lumMod val="20000"/>
                  <a:lumOff val="8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51604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png"/><Relationship Id="rId7" Type="http://schemas.openxmlformats.org/officeDocument/2006/relationships/image" Target="../media/image45.jpe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jpg"/><Relationship Id="rId4" Type="http://schemas.openxmlformats.org/officeDocument/2006/relationships/image" Target="../media/image42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2209800" y="1268760"/>
            <a:ext cx="7990656" cy="2664295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altLang="zh-TW" sz="4800" dirty="0" smtClean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110</a:t>
            </a:r>
            <a:r>
              <a:rPr lang="zh-TW" altLang="en-US" sz="4800" dirty="0" smtClean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年度中區外語群學習歷程檔案推動經驗分享交流會</a:t>
            </a:r>
            <a:r>
              <a:rPr lang="en-US" altLang="zh-TW" sz="4800" dirty="0" smtClean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4800" dirty="0" smtClean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48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技職端備審資料經驗分享</a:t>
            </a:r>
            <a:endParaRPr lang="zh-TW" altLang="en-US" sz="4800" dirty="0">
              <a:solidFill>
                <a:schemeClr val="accent1">
                  <a:lumMod val="60000"/>
                  <a:lumOff val="4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100051" y="4653136"/>
            <a:ext cx="10058400" cy="1440160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zh-TW" altLang="en-US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報告人員</a:t>
            </a:r>
            <a:r>
              <a:rPr lang="en-US" altLang="zh-TW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嶺東科技大學</a:t>
            </a:r>
            <a:endParaRPr lang="en-US" altLang="zh-TW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應用外</a:t>
            </a:r>
            <a:r>
              <a:rPr lang="zh-TW" altLang="en-US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語系主任</a:t>
            </a:r>
            <a:endParaRPr lang="en-US" altLang="zh-TW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陳憶如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2" y="283947"/>
            <a:ext cx="2686050" cy="638175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8451" y="107897"/>
            <a:ext cx="814225" cy="814225"/>
          </a:xfrm>
          <a:prstGeom prst="rect">
            <a:avLst/>
          </a:prstGeom>
        </p:spPr>
      </p:pic>
      <p:sp>
        <p:nvSpPr>
          <p:cNvPr id="6" name="日期版面配置區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308D3-76E0-4978-8588-682F4F07D7C4}" type="datetime1">
              <a:rPr lang="zh-TW" altLang="en-US" smtClean="0"/>
              <a:t>2021/8/18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29714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97280" y="419806"/>
            <a:ext cx="10058400" cy="766133"/>
          </a:xfrm>
        </p:spPr>
        <p:txBody>
          <a:bodyPr>
            <a:noAutofit/>
          </a:bodyPr>
          <a:lstStyle/>
          <a:p>
            <a:r>
              <a:rPr lang="en-US" altLang="zh-TW" sz="3400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2.1</a:t>
            </a:r>
            <a:r>
              <a:rPr lang="zh-TW" altLang="en-US" sz="3400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專題製作學習成果或專業實習科目實習報告成果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055440" y="1484784"/>
            <a:ext cx="5040560" cy="4384310"/>
          </a:xfrm>
        </p:spPr>
        <p:txBody>
          <a:bodyPr>
            <a:normAutofit/>
          </a:bodyPr>
          <a:lstStyle/>
          <a:p>
            <a:pPr marL="742950" indent="-742950">
              <a:lnSpc>
                <a:spcPct val="100000"/>
              </a:lnSpc>
              <a:spcAft>
                <a:spcPts val="0"/>
              </a:spcAft>
              <a:buFont typeface="+mj-lt"/>
              <a:buAutoNum type="arabicPeriod"/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高中職期間之專題製作、成果展現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742950" indent="-742950">
              <a:lnSpc>
                <a:spcPct val="100000"/>
              </a:lnSpc>
              <a:spcAft>
                <a:spcPts val="0"/>
              </a:spcAft>
              <a:buFont typeface="+mj-lt"/>
              <a:buAutoNum type="arabicPeriod"/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高中職期間任何學期之作業及報告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742950" indent="-742950">
              <a:lnSpc>
                <a:spcPct val="100000"/>
              </a:lnSpc>
              <a:spcAft>
                <a:spcPts val="0"/>
              </a:spcAft>
              <a:buFont typeface="+mj-lt"/>
              <a:buAutoNum type="arabicPeriod"/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高中職各場域之實習、實驗及實作成果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0D831-EA7E-4102-AC5B-6284256E86D5}" type="datetime1">
              <a:rPr lang="zh-TW" altLang="en-US" smtClean="0"/>
              <a:t>2021/8/18</a:t>
            </a:fld>
            <a:endParaRPr lang="zh-TW" alt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8048" y="1382538"/>
            <a:ext cx="5084914" cy="2103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8048" y="3892648"/>
            <a:ext cx="5020398" cy="2391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5553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4000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2.2</a:t>
            </a:r>
            <a:r>
              <a:rPr lang="zh-TW" altLang="en-US" sz="4000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自傳及讀書計畫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51384" y="1340768"/>
            <a:ext cx="4464496" cy="4487064"/>
          </a:xfrm>
        </p:spPr>
        <p:txBody>
          <a:bodyPr>
            <a:normAutofit/>
          </a:bodyPr>
          <a:lstStyle/>
          <a:p>
            <a:pPr marL="742950" indent="-742950">
              <a:lnSpc>
                <a:spcPct val="100000"/>
              </a:lnSpc>
              <a:spcAft>
                <a:spcPts val="0"/>
              </a:spcAft>
              <a:buFont typeface="+mj-lt"/>
              <a:buAutoNum type="arabicPeriod"/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個人簡歷或自我介紹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742950" indent="-742950">
              <a:lnSpc>
                <a:spcPct val="100000"/>
              </a:lnSpc>
              <a:spcAft>
                <a:spcPts val="0"/>
              </a:spcAft>
              <a:buFont typeface="+mj-lt"/>
              <a:buAutoNum type="arabicPeriod"/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家庭背景介紹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742950" indent="-742950">
              <a:lnSpc>
                <a:spcPct val="100000"/>
              </a:lnSpc>
              <a:spcAft>
                <a:spcPts val="0"/>
              </a:spcAft>
              <a:buFont typeface="+mj-lt"/>
              <a:buAutoNum type="arabicPeriod"/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個人特質分析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742950" indent="-742950">
              <a:lnSpc>
                <a:spcPct val="100000"/>
              </a:lnSpc>
              <a:spcAft>
                <a:spcPts val="0"/>
              </a:spcAft>
              <a:buFont typeface="+mj-lt"/>
              <a:buAutoNum type="arabicPeriod"/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基本及專業能力讀書計畫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DA0E4-AF31-4BBB-B2BF-EAACBC9970CF}" type="datetime1">
              <a:rPr lang="zh-TW" altLang="en-US" smtClean="0"/>
              <a:t>2021/8/18</a:t>
            </a:fld>
            <a:endParaRPr lang="zh-TW" alt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4920" y="1268760"/>
            <a:ext cx="5906405" cy="252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4920" y="3891694"/>
            <a:ext cx="6017704" cy="23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1521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4000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2.3</a:t>
            </a:r>
            <a:r>
              <a:rPr lang="zh-TW" altLang="en-US" sz="4000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社團參與及學校幹部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07368" y="1700808"/>
            <a:ext cx="5256584" cy="2520280"/>
          </a:xfrm>
        </p:spPr>
        <p:txBody>
          <a:bodyPr>
            <a:normAutofit/>
          </a:bodyPr>
          <a:lstStyle/>
          <a:p>
            <a:pPr marL="742950" indent="-742950">
              <a:lnSpc>
                <a:spcPct val="100000"/>
              </a:lnSpc>
              <a:spcAft>
                <a:spcPts val="0"/>
              </a:spcAft>
              <a:buFont typeface="+mj-lt"/>
              <a:buAutoNum type="arabicPeriod"/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社團活動 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高中職時期校內外皆可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pPr marL="742950" indent="-742950">
              <a:lnSpc>
                <a:spcPct val="100000"/>
              </a:lnSpc>
              <a:spcAft>
                <a:spcPts val="0"/>
              </a:spcAft>
              <a:buFont typeface="+mj-lt"/>
              <a:buAutoNum type="arabicPeriod"/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擔任班級幹部 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高一至高三班級或校級幹部證明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pPr marL="742950" indent="-742950">
              <a:lnSpc>
                <a:spcPct val="100000"/>
              </a:lnSpc>
              <a:spcAft>
                <a:spcPts val="0"/>
              </a:spcAft>
              <a:buFont typeface="+mj-lt"/>
              <a:buAutoNum type="arabicPeriod"/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服務學習 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高中職時期校內外皆可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D54CC-0C3A-46DB-B0ED-3C1A5AEC56A6}" type="datetime1">
              <a:rPr lang="zh-TW" altLang="en-US" smtClean="0"/>
              <a:t>2021/8/18</a:t>
            </a:fld>
            <a:endParaRPr lang="zh-TW" alt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984" y="1628800"/>
            <a:ext cx="5963816" cy="288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7596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4000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2.4</a:t>
            </a:r>
            <a:r>
              <a:rPr lang="zh-TW" altLang="en-US" sz="4000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外語能力證明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097280" y="1415040"/>
            <a:ext cx="10058400" cy="4487064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Aft>
                <a:spcPts val="0"/>
              </a:spcAft>
              <a:buNone/>
            </a:pP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外語相關證照 </a:t>
            </a: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英語、日語、韓語檢定成績單或證書等</a:t>
            </a: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1FDDA-BC6F-4E32-AC9F-446D0982F144}" type="datetime1">
              <a:rPr lang="zh-TW" altLang="en-US" smtClean="0"/>
              <a:t>2021/8/18</a:t>
            </a:fld>
            <a:endParaRPr lang="zh-TW" altLang="en-US" dirty="0"/>
          </a:p>
        </p:txBody>
      </p:sp>
      <p:pic>
        <p:nvPicPr>
          <p:cNvPr id="6" name="Picture 2" descr="https://www.online-test.com.tw/images/upload/1505117300image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726" r="52526"/>
          <a:stretch/>
        </p:blipFill>
        <p:spPr bwMode="auto">
          <a:xfrm>
            <a:off x="3215680" y="2307549"/>
            <a:ext cx="3401462" cy="3242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>
            <a:off x="839416" y="5776158"/>
            <a:ext cx="244169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6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參考資料來源：商業周刊</a:t>
            </a:r>
            <a:endParaRPr lang="zh-TW" altLang="en-US" sz="1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4072" y="2060848"/>
            <a:ext cx="4890231" cy="1985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https://www.online-test.com.tw/images/upload/1505117300image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52526" b="46151"/>
          <a:stretch/>
        </p:blipFill>
        <p:spPr bwMode="auto">
          <a:xfrm>
            <a:off x="50" y="2180455"/>
            <a:ext cx="3384376" cy="343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913" y="4293095"/>
            <a:ext cx="5167491" cy="197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595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4000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2.5</a:t>
            </a:r>
            <a:r>
              <a:rPr lang="zh-TW" altLang="en-US" sz="4000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其他有利審查文件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35359" y="1340768"/>
            <a:ext cx="5508773" cy="2664296"/>
          </a:xfrm>
        </p:spPr>
        <p:txBody>
          <a:bodyPr>
            <a:normAutofit fontScale="92500"/>
          </a:bodyPr>
          <a:lstStyle/>
          <a:p>
            <a:pPr marL="742950" indent="-742950">
              <a:lnSpc>
                <a:spcPct val="100000"/>
              </a:lnSpc>
              <a:spcAft>
                <a:spcPts val="0"/>
              </a:spcAft>
              <a:buFont typeface="+mj-lt"/>
              <a:buAutoNum type="arabicPeriod"/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高中職時期參加校內外競賽獲獎證明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742950" indent="-742950">
              <a:lnSpc>
                <a:spcPct val="100000"/>
              </a:lnSpc>
              <a:spcAft>
                <a:spcPts val="0"/>
              </a:spcAft>
              <a:buFont typeface="+mj-lt"/>
              <a:buAutoNum type="arabicPeriod"/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外語以外之專業證照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742950" indent="-742950">
              <a:lnSpc>
                <a:spcPct val="100000"/>
              </a:lnSpc>
              <a:spcAft>
                <a:spcPts val="0"/>
              </a:spcAft>
              <a:buFont typeface="+mj-lt"/>
              <a:buAutoNum type="arabicPeriod"/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特殊才能相關證明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742950" indent="-742950">
              <a:lnSpc>
                <a:spcPct val="100000"/>
              </a:lnSpc>
              <a:spcAft>
                <a:spcPts val="0"/>
              </a:spcAft>
              <a:buFont typeface="+mj-lt"/>
              <a:buAutoNum type="arabicPeriod"/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參加英語文相關活動紀錄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742950" indent="-742950">
              <a:lnSpc>
                <a:spcPct val="100000"/>
              </a:lnSpc>
              <a:spcAft>
                <a:spcPts val="0"/>
              </a:spcAft>
              <a:buFont typeface="+mj-lt"/>
              <a:buAutoNum type="arabicPeriod"/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服務學習 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高中職時期校內外皆可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3D9E4-CB42-4B0B-AAB2-1BFA8EAE0788}" type="datetime1">
              <a:rPr lang="zh-TW" altLang="en-US" smtClean="0"/>
              <a:t>2021/8/18</a:t>
            </a:fld>
            <a:endParaRPr lang="zh-TW" alt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9976" y="1052736"/>
            <a:ext cx="6139433" cy="2340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4133" y="3654535"/>
            <a:ext cx="6139433" cy="252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" y="3955093"/>
            <a:ext cx="4636864" cy="2213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8177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64513" y="456016"/>
            <a:ext cx="8229600" cy="648072"/>
          </a:xfrm>
        </p:spPr>
        <p:txBody>
          <a:bodyPr>
            <a:noAutofit/>
          </a:bodyPr>
          <a:lstStyle/>
          <a:p>
            <a:r>
              <a:rPr lang="en-US" altLang="zh-TW" sz="4300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3.</a:t>
            </a:r>
            <a:r>
              <a:rPr lang="zh-TW" altLang="en-US" sz="4300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備審</a:t>
            </a:r>
            <a:r>
              <a:rPr lang="zh-TW" altLang="en-US" sz="4300" dirty="0" smtClean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資料審查經驗分享</a:t>
            </a:r>
            <a:endParaRPr lang="zh-TW" altLang="en-US" sz="4300" dirty="0">
              <a:solidFill>
                <a:schemeClr val="accent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983432" y="1340768"/>
            <a:ext cx="8219256" cy="4785395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zh-TW" altLang="en-US" sz="28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模擬試評</a:t>
            </a:r>
            <a:r>
              <a:rPr lang="zh-TW" altLang="en-US" sz="28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流程</a:t>
            </a:r>
            <a:endParaRPr lang="en-US" altLang="zh-TW" sz="28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endParaRPr lang="en-US" altLang="zh-TW" sz="2800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14350" indent="-514350">
              <a:buFont typeface="+mj-lt"/>
              <a:buAutoNum type="arabicPeriod"/>
            </a:pPr>
            <a:endParaRPr lang="en-US" altLang="zh-TW" sz="28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14350" indent="-514350">
              <a:buFont typeface="+mj-lt"/>
              <a:buAutoNum type="arabicPeriod"/>
            </a:pPr>
            <a:endParaRPr lang="en-US" altLang="zh-TW" sz="2800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endParaRPr lang="en-US" altLang="zh-TW" sz="28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en-US" altLang="zh-TW" sz="28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lang="zh-TW" altLang="en-US" sz="28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模擬試</a:t>
            </a:r>
            <a:r>
              <a:rPr lang="zh-TW" altLang="en-US" sz="28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評</a:t>
            </a:r>
            <a:r>
              <a:rPr lang="zh-TW" altLang="en-US" sz="28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後優缺點檢討</a:t>
            </a:r>
            <a:endParaRPr lang="en-US" altLang="zh-TW" sz="28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28B5D-88D3-4C09-B6C1-DEBA853FBC35}" type="datetime1">
              <a:rPr lang="zh-TW" altLang="en-US" smtClean="0"/>
              <a:t>2021/8/18</a:t>
            </a:fld>
            <a:endParaRPr lang="zh-TW" altLang="en-US" dirty="0"/>
          </a:p>
        </p:txBody>
      </p:sp>
      <p:graphicFrame>
        <p:nvGraphicFramePr>
          <p:cNvPr id="5" name="資料庫圖表 4"/>
          <p:cNvGraphicFramePr/>
          <p:nvPr>
            <p:extLst>
              <p:ext uri="{D42A27DB-BD31-4B8C-83A1-F6EECF244321}">
                <p14:modId xmlns:p14="http://schemas.microsoft.com/office/powerpoint/2010/main" val="3774702249"/>
              </p:ext>
            </p:extLst>
          </p:nvPr>
        </p:nvGraphicFramePr>
        <p:xfrm>
          <a:off x="4079776" y="1268761"/>
          <a:ext cx="7632848" cy="33123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25707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27448" y="332656"/>
            <a:ext cx="8334486" cy="744791"/>
          </a:xfrm>
        </p:spPr>
        <p:txBody>
          <a:bodyPr>
            <a:noAutofit/>
          </a:bodyPr>
          <a:lstStyle/>
          <a:p>
            <a:r>
              <a:rPr lang="en-US" altLang="zh-TW" sz="4300" dirty="0" smtClean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3.1.1 </a:t>
            </a:r>
            <a:r>
              <a:rPr lang="zh-TW" altLang="en-US" sz="4300" dirty="0" smtClean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審查前評分標準共識會議</a:t>
            </a:r>
            <a:endParaRPr lang="en-US" altLang="zh-TW" sz="4300" dirty="0">
              <a:solidFill>
                <a:schemeClr val="accent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9376" y="1276746"/>
            <a:ext cx="11377264" cy="4487064"/>
          </a:xfrm>
        </p:spPr>
        <p:txBody>
          <a:bodyPr>
            <a:normAutofit/>
          </a:bodyPr>
          <a:lstStyle/>
          <a:p>
            <a:pPr marL="742950" indent="-742950">
              <a:lnSpc>
                <a:spcPts val="3120"/>
              </a:lnSpc>
              <a:spcAft>
                <a:spcPts val="0"/>
              </a:spcAft>
              <a:buFont typeface="+mj-lt"/>
              <a:buAutoNum type="arabicPeriod"/>
            </a:pPr>
            <a:r>
              <a:rPr lang="zh-TW" altLang="en-US" sz="28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採用</a:t>
            </a:r>
            <a:r>
              <a:rPr lang="en-US" altLang="zh-TW" sz="28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Rubric </a:t>
            </a:r>
            <a:r>
              <a:rPr lang="zh-TW" altLang="en-US" sz="28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評分表，說明評量尺規等級、審查內容項目、定義描述及評分重點</a:t>
            </a:r>
            <a:endParaRPr lang="en-US" altLang="zh-TW" sz="2800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742950" indent="-742950">
              <a:lnSpc>
                <a:spcPts val="3120"/>
              </a:lnSpc>
              <a:spcAft>
                <a:spcPts val="0"/>
              </a:spcAft>
              <a:buFont typeface="+mj-lt"/>
              <a:buAutoNum type="arabicPeriod"/>
            </a:pPr>
            <a:r>
              <a:rPr lang="zh-TW" altLang="en-US" sz="28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四</a:t>
            </a:r>
            <a:r>
              <a:rPr lang="zh-TW" altLang="en-US" sz="28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等第</a:t>
            </a:r>
            <a:r>
              <a:rPr lang="en-US" altLang="zh-TW" sz="28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 </a:t>
            </a:r>
            <a:r>
              <a:rPr lang="zh-TW" altLang="en-US" sz="28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待加強</a:t>
            </a:r>
            <a:r>
              <a:rPr lang="en-US" altLang="zh-TW" sz="28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(0-1</a:t>
            </a:r>
            <a:r>
              <a:rPr lang="zh-TW" altLang="en-US" sz="28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分</a:t>
            </a:r>
            <a:r>
              <a:rPr lang="en-US" altLang="zh-TW" sz="28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8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、尚可 </a:t>
            </a:r>
            <a:r>
              <a:rPr lang="en-US" altLang="zh-TW" sz="28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(2-4</a:t>
            </a:r>
            <a:r>
              <a:rPr lang="zh-TW" altLang="en-US" sz="28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分</a:t>
            </a:r>
            <a:r>
              <a:rPr lang="en-US" altLang="zh-TW" sz="28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8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、良好</a:t>
            </a:r>
            <a:r>
              <a:rPr lang="en-US" altLang="zh-TW" sz="28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(5-7</a:t>
            </a:r>
            <a:r>
              <a:rPr lang="zh-TW" altLang="en-US" sz="28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分</a:t>
            </a:r>
            <a:r>
              <a:rPr lang="en-US" altLang="zh-TW" sz="28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8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、優秀</a:t>
            </a:r>
            <a:r>
              <a:rPr lang="en-US" altLang="zh-TW" sz="28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(8-10)</a:t>
            </a:r>
            <a:endParaRPr lang="en-US" altLang="zh-TW" sz="28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A2BF3-6618-4326-AD80-7D37EB368D2C}" type="datetime1">
              <a:rPr lang="zh-TW" altLang="en-US" smtClean="0"/>
              <a:t>2021/8/18</a:t>
            </a:fld>
            <a:endParaRPr lang="zh-TW" altLang="en-US" dirty="0"/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6551414"/>
              </p:ext>
            </p:extLst>
          </p:nvPr>
        </p:nvGraphicFramePr>
        <p:xfrm>
          <a:off x="479376" y="3140968"/>
          <a:ext cx="11593289" cy="2592288"/>
        </p:xfrm>
        <a:graphic>
          <a:graphicData uri="http://schemas.openxmlformats.org/drawingml/2006/table">
            <a:tbl>
              <a:tblPr firstRow="1" firstCol="1" bandRow="1">
                <a:tableStyleId>{0660B408-B3CF-4A94-85FC-2B1E0A45F4A2}</a:tableStyleId>
              </a:tblPr>
              <a:tblGrid>
                <a:gridCol w="743954"/>
                <a:gridCol w="947791"/>
                <a:gridCol w="912093"/>
                <a:gridCol w="1860658"/>
                <a:gridCol w="1872208"/>
                <a:gridCol w="1872208"/>
                <a:gridCol w="2318819"/>
                <a:gridCol w="1065558"/>
              </a:tblGrid>
              <a:tr h="43059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000" kern="100" dirty="0">
                          <a:effectLst/>
                        </a:rPr>
                        <a:t>指定項目</a:t>
                      </a:r>
                      <a:endParaRPr lang="zh-TW" sz="10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4643" marR="54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000" kern="100" dirty="0">
                          <a:effectLst/>
                        </a:rPr>
                        <a:t>定義</a:t>
                      </a:r>
                      <a:endParaRPr lang="zh-TW" sz="10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4643" marR="54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1000" kern="100" dirty="0" smtClean="0">
                          <a:effectLst/>
                        </a:rPr>
                        <a:t>                  </a:t>
                      </a:r>
                      <a:r>
                        <a:rPr lang="zh-TW" sz="1000" kern="100" dirty="0" smtClean="0">
                          <a:effectLst/>
                        </a:rPr>
                        <a:t>等第</a:t>
                      </a:r>
                      <a:endParaRPr lang="zh-TW" sz="1000" kern="100" dirty="0"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sz="1000" kern="100" dirty="0">
                          <a:effectLst/>
                        </a:rPr>
                        <a:t>指標</a:t>
                      </a:r>
                      <a:endParaRPr lang="zh-TW" sz="10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4643" marR="54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000" kern="100" dirty="0">
                          <a:effectLst/>
                        </a:rPr>
                        <a:t>待加強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100" dirty="0">
                          <a:effectLst/>
                        </a:rPr>
                        <a:t>0-1</a:t>
                      </a:r>
                      <a:r>
                        <a:rPr lang="zh-TW" sz="1000" kern="100" dirty="0">
                          <a:effectLst/>
                        </a:rPr>
                        <a:t>分</a:t>
                      </a:r>
                      <a:endParaRPr lang="zh-TW" sz="10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4643" marR="54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000" kern="100" dirty="0">
                          <a:effectLst/>
                        </a:rPr>
                        <a:t>尚可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100" dirty="0">
                          <a:effectLst/>
                        </a:rPr>
                        <a:t>2-4</a:t>
                      </a:r>
                      <a:r>
                        <a:rPr lang="zh-TW" sz="1000" kern="100" dirty="0">
                          <a:effectLst/>
                        </a:rPr>
                        <a:t>分</a:t>
                      </a:r>
                      <a:endParaRPr lang="zh-TW" sz="10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4643" marR="54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000" kern="100">
                          <a:effectLst/>
                        </a:rPr>
                        <a:t>良好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100">
                          <a:effectLst/>
                        </a:rPr>
                        <a:t>5-7</a:t>
                      </a:r>
                      <a:r>
                        <a:rPr lang="zh-TW" sz="1000" kern="100">
                          <a:effectLst/>
                        </a:rPr>
                        <a:t>分</a:t>
                      </a:r>
                      <a:endParaRPr lang="zh-TW" sz="10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4643" marR="54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000" kern="100">
                          <a:effectLst/>
                        </a:rPr>
                        <a:t>優秀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100">
                          <a:effectLst/>
                        </a:rPr>
                        <a:t>8-10</a:t>
                      </a:r>
                      <a:r>
                        <a:rPr lang="zh-TW" sz="1000" kern="100">
                          <a:effectLst/>
                        </a:rPr>
                        <a:t>分</a:t>
                      </a:r>
                      <a:endParaRPr lang="zh-TW" sz="10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4643" marR="54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000" kern="100" dirty="0">
                          <a:effectLst/>
                        </a:rPr>
                        <a:t>得分</a:t>
                      </a:r>
                      <a:endParaRPr lang="zh-TW" sz="10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4643" marR="54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6169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000" b="0" kern="100" baseline="0" dirty="0">
                          <a:effectLst/>
                          <a:ea typeface="新細明體" panose="02020500000000000000" pitchFamily="18" charset="-120"/>
                        </a:rPr>
                        <a:t>學習</a:t>
                      </a:r>
                      <a:r>
                        <a:rPr lang="zh-TW" sz="1000" b="0" kern="100" baseline="0" dirty="0" smtClean="0">
                          <a:effectLst/>
                          <a:ea typeface="新細明體" panose="02020500000000000000" pitchFamily="18" charset="-120"/>
                        </a:rPr>
                        <a:t>歷程</a:t>
                      </a:r>
                      <a:endParaRPr lang="en-US" altLang="zh-TW" sz="1000" b="0" kern="100" baseline="0" dirty="0" smtClean="0">
                        <a:effectLst/>
                        <a:ea typeface="新細明體" panose="02020500000000000000" pitchFamily="18" charset="-12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000" b="0" kern="100" baseline="0" dirty="0" smtClean="0">
                          <a:effectLst/>
                          <a:ea typeface="新細明體" panose="02020500000000000000" pitchFamily="18" charset="-120"/>
                        </a:rPr>
                        <a:t>資料</a:t>
                      </a:r>
                      <a:r>
                        <a:rPr lang="zh-TW" sz="1000" b="0" kern="100" baseline="0" dirty="0">
                          <a:effectLst/>
                          <a:ea typeface="新細明體" panose="02020500000000000000" pitchFamily="18" charset="-120"/>
                        </a:rPr>
                        <a:t>審查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b="0" kern="100" baseline="0" dirty="0">
                          <a:effectLst/>
                          <a:ea typeface="新細明體" panose="02020500000000000000" pitchFamily="18" charset="-120"/>
                        </a:rPr>
                        <a:t>(</a:t>
                      </a:r>
                      <a:r>
                        <a:rPr lang="zh-TW" sz="1000" b="0" kern="100" baseline="0" dirty="0">
                          <a:effectLst/>
                          <a:ea typeface="新細明體" panose="02020500000000000000" pitchFamily="18" charset="-120"/>
                        </a:rPr>
                        <a:t>備審</a:t>
                      </a:r>
                      <a:r>
                        <a:rPr lang="en-US" sz="1000" b="0" kern="100" baseline="0" dirty="0">
                          <a:effectLst/>
                          <a:ea typeface="新細明體" panose="02020500000000000000" pitchFamily="18" charset="-120"/>
                        </a:rPr>
                        <a:t>)</a:t>
                      </a:r>
                      <a:endParaRPr lang="zh-TW" sz="1000" b="0" kern="100" baseline="0" dirty="0">
                        <a:effectLst/>
                        <a:latin typeface="Calibri"/>
                        <a:ea typeface="新細明體" panose="02020500000000000000" pitchFamily="18" charset="-120"/>
                        <a:cs typeface="Times New Roman"/>
                      </a:endParaRPr>
                    </a:p>
                  </a:txBody>
                  <a:tcPr marL="54643" marR="54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sz="1000" b="0" kern="100" baseline="0" dirty="0">
                          <a:effectLst/>
                          <a:ea typeface="新細明體" panose="02020500000000000000" pitchFamily="18" charset="-120"/>
                        </a:rPr>
                        <a:t>針對學習</a:t>
                      </a:r>
                      <a:r>
                        <a:rPr lang="zh-TW" sz="1000" b="0" kern="100" baseline="0" dirty="0" smtClean="0">
                          <a:effectLst/>
                          <a:ea typeface="新細明體" panose="02020500000000000000" pitchFamily="18" charset="-120"/>
                        </a:rPr>
                        <a:t>歷程</a:t>
                      </a:r>
                      <a:endParaRPr lang="en-US" altLang="zh-TW" sz="1000" b="0" kern="100" baseline="0" dirty="0" smtClean="0">
                        <a:effectLst/>
                        <a:ea typeface="新細明體" panose="02020500000000000000" pitchFamily="18" charset="-120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sz="1000" b="0" kern="100" baseline="0" dirty="0" smtClean="0">
                          <a:effectLst/>
                          <a:ea typeface="新細明體" panose="02020500000000000000" pitchFamily="18" charset="-120"/>
                        </a:rPr>
                        <a:t>之</a:t>
                      </a:r>
                      <a:r>
                        <a:rPr lang="zh-TW" sz="1000" b="0" kern="100" baseline="0" dirty="0">
                          <a:effectLst/>
                          <a:ea typeface="新細明體" panose="02020500000000000000" pitchFamily="18" charset="-120"/>
                        </a:rPr>
                        <a:t>語言</a:t>
                      </a:r>
                      <a:r>
                        <a:rPr lang="zh-TW" sz="1000" b="0" kern="100" baseline="0" dirty="0" smtClean="0">
                          <a:effectLst/>
                          <a:ea typeface="新細明體" panose="02020500000000000000" pitchFamily="18" charset="-120"/>
                        </a:rPr>
                        <a:t>表達</a:t>
                      </a:r>
                      <a:endParaRPr lang="en-US" altLang="zh-TW" sz="1000" b="0" kern="100" baseline="0" dirty="0" smtClean="0">
                        <a:effectLst/>
                        <a:ea typeface="新細明體" panose="02020500000000000000" pitchFamily="18" charset="-120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sz="1000" b="0" kern="100" baseline="0" dirty="0" smtClean="0">
                          <a:effectLst/>
                          <a:ea typeface="新細明體" panose="02020500000000000000" pitchFamily="18" charset="-120"/>
                        </a:rPr>
                        <a:t>能力進行</a:t>
                      </a:r>
                      <a:r>
                        <a:rPr lang="zh-TW" sz="1000" b="0" kern="100" baseline="0" dirty="0">
                          <a:effectLst/>
                          <a:ea typeface="新細明體" panose="02020500000000000000" pitchFamily="18" charset="-120"/>
                        </a:rPr>
                        <a:t>評分</a:t>
                      </a:r>
                      <a:endParaRPr lang="zh-TW" sz="1000" b="0" kern="100" baseline="0" dirty="0">
                        <a:effectLst/>
                        <a:latin typeface="Calibri"/>
                        <a:ea typeface="新細明體" panose="02020500000000000000" pitchFamily="18" charset="-120"/>
                        <a:cs typeface="Times New Roman"/>
                      </a:endParaRPr>
                    </a:p>
                  </a:txBody>
                  <a:tcPr marL="54643" marR="54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0320" indent="-20320" algn="ctr">
                        <a:spcAft>
                          <a:spcPts val="0"/>
                        </a:spcAft>
                      </a:pPr>
                      <a:r>
                        <a:rPr lang="zh-TW" sz="1000" b="0" kern="100" spc="15" baseline="0" dirty="0">
                          <a:effectLst/>
                          <a:ea typeface="新細明體" panose="02020500000000000000" pitchFamily="18" charset="-120"/>
                        </a:rPr>
                        <a:t>學習歷程</a:t>
                      </a:r>
                      <a:r>
                        <a:rPr lang="zh-TW" sz="1000" b="0" kern="100" spc="10" baseline="0" dirty="0">
                          <a:effectLst/>
                          <a:ea typeface="新細明體" panose="02020500000000000000" pitchFamily="18" charset="-120"/>
                        </a:rPr>
                        <a:t>反思</a:t>
                      </a:r>
                      <a:endParaRPr lang="zh-TW" sz="1000" b="0" kern="100" baseline="0" dirty="0">
                        <a:effectLst/>
                        <a:ea typeface="新細明體" panose="02020500000000000000" pitchFamily="18" charset="-12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000" b="0" kern="100" spc="15" baseline="0" dirty="0">
                          <a:effectLst/>
                          <a:ea typeface="新細明體" panose="02020500000000000000" pitchFamily="18" charset="-120"/>
                        </a:rPr>
                        <a:t>與</a:t>
                      </a:r>
                      <a:r>
                        <a:rPr lang="zh-TW" sz="1000" b="0" kern="100" spc="10" baseline="0" dirty="0">
                          <a:effectLst/>
                          <a:ea typeface="新細明體" panose="02020500000000000000" pitchFamily="18" charset="-120"/>
                        </a:rPr>
                        <a:t>學習計畫 </a:t>
                      </a:r>
                      <a:endParaRPr lang="zh-TW" sz="1000" b="0" kern="100" baseline="0" dirty="0">
                        <a:effectLst/>
                        <a:ea typeface="新細明體" panose="02020500000000000000" pitchFamily="18" charset="-12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b="0" kern="100" baseline="0" dirty="0">
                          <a:effectLst/>
                          <a:ea typeface="新細明體" panose="02020500000000000000" pitchFamily="18" charset="-120"/>
                        </a:rPr>
                        <a:t> </a:t>
                      </a:r>
                      <a:endParaRPr lang="zh-TW" sz="1000" b="0" kern="100" baseline="0" dirty="0">
                        <a:effectLst/>
                        <a:latin typeface="Calibri"/>
                        <a:ea typeface="新細明體" panose="02020500000000000000" pitchFamily="18" charset="-120"/>
                        <a:cs typeface="Times New Roman"/>
                      </a:endParaRPr>
                    </a:p>
                  </a:txBody>
                  <a:tcPr marL="54643" marR="54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39700" marR="114300" indent="-81915" algn="just"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000" b="0" kern="100" spc="25" baseline="0" dirty="0" smtClean="0">
                          <a:effectLst/>
                          <a:ea typeface="新細明體" panose="02020500000000000000" pitchFamily="18" charset="-120"/>
                        </a:rPr>
                        <a:t>1.</a:t>
                      </a:r>
                      <a:r>
                        <a:rPr lang="zh-TW" sz="1000" b="0" kern="100" spc="25" baseline="0" dirty="0" smtClean="0">
                          <a:effectLst/>
                          <a:ea typeface="新細明體" panose="02020500000000000000" pitchFamily="18" charset="-120"/>
                        </a:rPr>
                        <a:t>學習</a:t>
                      </a:r>
                      <a:r>
                        <a:rPr lang="zh-TW" sz="1000" b="0" kern="100" spc="25" baseline="0" dirty="0">
                          <a:effectLst/>
                          <a:ea typeface="新細明體" panose="02020500000000000000" pitchFamily="18" charset="-120"/>
                        </a:rPr>
                        <a:t>歷程反思內容</a:t>
                      </a:r>
                      <a:r>
                        <a:rPr lang="zh-TW" sz="1000" b="0" kern="100" spc="25" baseline="0" dirty="0">
                          <a:solidFill>
                            <a:srgbClr val="FF0000"/>
                          </a:solidFill>
                          <a:effectLst/>
                          <a:ea typeface="新細明體" panose="02020500000000000000" pitchFamily="18" charset="-120"/>
                        </a:rPr>
                        <a:t>敘述不清楚</a:t>
                      </a:r>
                      <a:r>
                        <a:rPr lang="zh-TW" sz="1000" b="0" kern="100" spc="20" baseline="0" dirty="0" smtClean="0">
                          <a:effectLst/>
                          <a:ea typeface="新細明體" panose="02020500000000000000" pitchFamily="18" charset="-120"/>
                        </a:rPr>
                        <a:t>，看</a:t>
                      </a:r>
                      <a:r>
                        <a:rPr lang="zh-TW" sz="1000" b="0" kern="100" spc="20" baseline="0" dirty="0">
                          <a:effectLst/>
                          <a:ea typeface="新細明體" panose="02020500000000000000" pitchFamily="18" charset="-120"/>
                        </a:rPr>
                        <a:t>不出</a:t>
                      </a:r>
                      <a:r>
                        <a:rPr lang="zh-TW" sz="1000" b="0" kern="100" spc="25" baseline="0" dirty="0" smtClean="0">
                          <a:effectLst/>
                          <a:ea typeface="新細明體" panose="02020500000000000000" pitchFamily="18" charset="-120"/>
                        </a:rPr>
                        <a:t>個人特質</a:t>
                      </a:r>
                      <a:r>
                        <a:rPr lang="zh-TW" sz="1000" b="0" kern="100" spc="25" baseline="0" dirty="0">
                          <a:effectLst/>
                          <a:ea typeface="新細明體" panose="02020500000000000000" pitchFamily="18" charset="-120"/>
                        </a:rPr>
                        <a:t>與就</a:t>
                      </a:r>
                      <a:r>
                        <a:rPr lang="zh-TW" sz="1000" b="0" kern="100" spc="20" baseline="0" dirty="0">
                          <a:effectLst/>
                          <a:ea typeface="新細明體" panose="02020500000000000000" pitchFamily="18" charset="-120"/>
                        </a:rPr>
                        <a:t>讀應外系的動</a:t>
                      </a:r>
                      <a:r>
                        <a:rPr lang="zh-TW" sz="1000" b="0" kern="100" baseline="0" dirty="0">
                          <a:effectLst/>
                          <a:ea typeface="新細明體" panose="02020500000000000000" pitchFamily="18" charset="-120"/>
                        </a:rPr>
                        <a:t>機。</a:t>
                      </a:r>
                    </a:p>
                    <a:p>
                      <a:pPr marL="128905" indent="-104775" algn="just">
                        <a:spcAft>
                          <a:spcPts val="0"/>
                        </a:spcAft>
                      </a:pPr>
                      <a:r>
                        <a:rPr lang="zh-TW" altLang="en-US" sz="1000" b="0" kern="100" spc="25" baseline="0" dirty="0" smtClean="0">
                          <a:effectLst/>
                          <a:ea typeface="新細明體" panose="02020500000000000000" pitchFamily="18" charset="-120"/>
                        </a:rPr>
                        <a:t>  </a:t>
                      </a:r>
                      <a:r>
                        <a:rPr lang="en-US" altLang="zh-TW" sz="1000" b="0" kern="100" spc="25" baseline="0" dirty="0" smtClean="0">
                          <a:effectLst/>
                          <a:ea typeface="新細明體" panose="02020500000000000000" pitchFamily="18" charset="-120"/>
                        </a:rPr>
                        <a:t>2.</a:t>
                      </a:r>
                      <a:r>
                        <a:rPr lang="zh-TW" sz="1000" b="0" kern="100" spc="25" baseline="0" dirty="0" smtClean="0">
                          <a:effectLst/>
                          <a:ea typeface="新細明體" panose="02020500000000000000" pitchFamily="18" charset="-120"/>
                        </a:rPr>
                        <a:t>學習</a:t>
                      </a:r>
                      <a:r>
                        <a:rPr lang="zh-TW" sz="1000" b="0" kern="100" spc="25" baseline="0" dirty="0">
                          <a:effectLst/>
                          <a:ea typeface="新細明體" panose="02020500000000000000" pitchFamily="18" charset="-120"/>
                        </a:rPr>
                        <a:t>計畫內容</a:t>
                      </a:r>
                      <a:r>
                        <a:rPr lang="zh-TW" sz="1000" b="0" kern="100" spc="25" baseline="0" dirty="0" smtClean="0">
                          <a:effectLst/>
                          <a:ea typeface="新細明體" panose="02020500000000000000" pitchFamily="18" charset="-120"/>
                        </a:rPr>
                        <a:t>與應</a:t>
                      </a:r>
                      <a:r>
                        <a:rPr lang="zh-TW" sz="1000" b="0" kern="100" spc="25" baseline="0" dirty="0">
                          <a:effectLst/>
                          <a:ea typeface="新細明體" panose="02020500000000000000" pitchFamily="18" charset="-120"/>
                        </a:rPr>
                        <a:t>外系</a:t>
                      </a:r>
                      <a:r>
                        <a:rPr lang="zh-TW" sz="1000" b="0" kern="100" spc="25" baseline="0" dirty="0">
                          <a:solidFill>
                            <a:srgbClr val="FF0000"/>
                          </a:solidFill>
                          <a:effectLst/>
                          <a:ea typeface="新細明體" panose="02020500000000000000" pitchFamily="18" charset="-120"/>
                        </a:rPr>
                        <a:t>方向有</a:t>
                      </a:r>
                      <a:r>
                        <a:rPr lang="zh-TW" sz="1000" b="0" kern="100" spc="20" baseline="0" dirty="0">
                          <a:solidFill>
                            <a:srgbClr val="FF0000"/>
                          </a:solidFill>
                          <a:effectLst/>
                          <a:ea typeface="新細明體" panose="02020500000000000000" pitchFamily="18" charset="-120"/>
                        </a:rPr>
                        <a:t>差異</a:t>
                      </a:r>
                      <a:r>
                        <a:rPr lang="zh-TW" sz="1000" b="0" kern="100" spc="20" baseline="0" dirty="0" smtClean="0">
                          <a:effectLst/>
                          <a:ea typeface="新細明體" panose="02020500000000000000" pitchFamily="18" charset="-120"/>
                        </a:rPr>
                        <a:t>、或是</a:t>
                      </a:r>
                      <a:r>
                        <a:rPr lang="zh-TW" sz="1000" b="0" kern="100" spc="20" baseline="0" dirty="0">
                          <a:effectLst/>
                          <a:ea typeface="新細明體" panose="02020500000000000000" pitchFamily="18" charset="-120"/>
                        </a:rPr>
                        <a:t>與自身能力</a:t>
                      </a:r>
                      <a:r>
                        <a:rPr lang="zh-TW" sz="1000" b="0" kern="100" spc="25" baseline="0" dirty="0">
                          <a:effectLst/>
                          <a:ea typeface="新細明體" panose="02020500000000000000" pitchFamily="18" charset="-120"/>
                        </a:rPr>
                        <a:t>不</a:t>
                      </a:r>
                      <a:r>
                        <a:rPr lang="zh-TW" sz="1000" b="0" kern="100" spc="25" baseline="0" dirty="0" smtClean="0">
                          <a:effectLst/>
                          <a:ea typeface="新細明體" panose="02020500000000000000" pitchFamily="18" charset="-120"/>
                        </a:rPr>
                        <a:t>符合</a:t>
                      </a:r>
                      <a:r>
                        <a:rPr lang="zh-TW" sz="1000" b="0" kern="100" spc="20" baseline="0" dirty="0" smtClean="0">
                          <a:effectLst/>
                          <a:ea typeface="新細明體" panose="02020500000000000000" pitchFamily="18" charset="-120"/>
                        </a:rPr>
                        <a:t>。</a:t>
                      </a:r>
                      <a:endParaRPr lang="zh-TW" sz="1000" b="0" kern="100" baseline="0" dirty="0" smtClean="0">
                        <a:effectLst/>
                        <a:ea typeface="新細明體" panose="02020500000000000000" pitchFamily="18" charset="-120"/>
                      </a:endParaRPr>
                    </a:p>
                    <a:p>
                      <a:pPr marL="139700" marR="114300" indent="-81915" algn="just"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000" b="0" kern="100" spc="20" baseline="0" dirty="0" smtClean="0">
                          <a:effectLst/>
                          <a:ea typeface="新細明體" panose="02020500000000000000" pitchFamily="18" charset="-120"/>
                        </a:rPr>
                        <a:t> </a:t>
                      </a:r>
                      <a:r>
                        <a:rPr lang="en-US" altLang="zh-TW" sz="1000" b="0" kern="100" spc="20" baseline="0" dirty="0" smtClean="0">
                          <a:effectLst/>
                          <a:ea typeface="新細明體" panose="02020500000000000000" pitchFamily="18" charset="-120"/>
                        </a:rPr>
                        <a:t>3.</a:t>
                      </a:r>
                      <a:r>
                        <a:rPr lang="zh-TW" sz="1000" b="0" kern="100" spc="20" baseline="0" dirty="0" smtClean="0">
                          <a:effectLst/>
                          <a:ea typeface="新細明體" panose="02020500000000000000" pitchFamily="18" charset="-120"/>
                        </a:rPr>
                        <a:t>學習歷程反思與學習計畫中</a:t>
                      </a:r>
                      <a:r>
                        <a:rPr lang="zh-TW" sz="1000" b="0" kern="100" spc="45" baseline="0" dirty="0" smtClean="0">
                          <a:solidFill>
                            <a:srgbClr val="FF0000"/>
                          </a:solidFill>
                          <a:effectLst/>
                          <a:ea typeface="新細明體" panose="02020500000000000000" pitchFamily="18" charset="-120"/>
                        </a:rPr>
                        <a:t>無</a:t>
                      </a:r>
                      <a:r>
                        <a:rPr lang="zh-TW" sz="1000" b="0" kern="100" spc="20" baseline="0" dirty="0" smtClean="0">
                          <a:solidFill>
                            <a:srgbClr val="FF0000"/>
                          </a:solidFill>
                          <a:effectLst/>
                          <a:ea typeface="新細明體" panose="02020500000000000000" pitchFamily="18" charset="-120"/>
                        </a:rPr>
                        <a:t>法</a:t>
                      </a:r>
                      <a:r>
                        <a:rPr lang="zh-TW" sz="1000" b="0" kern="100" spc="25" baseline="0" dirty="0" smtClean="0">
                          <a:solidFill>
                            <a:srgbClr val="FF0000"/>
                          </a:solidFill>
                          <a:effectLst/>
                          <a:ea typeface="新細明體" panose="02020500000000000000" pitchFamily="18" charset="-120"/>
                        </a:rPr>
                        <a:t>呈現</a:t>
                      </a:r>
                      <a:r>
                        <a:rPr lang="zh-TW" sz="1000" b="0" kern="100" spc="25" baseline="0" dirty="0" smtClean="0">
                          <a:effectLst/>
                          <a:ea typeface="新細明體" panose="02020500000000000000" pitchFamily="18" charset="-120"/>
                        </a:rPr>
                        <a:t>有關</a:t>
                      </a:r>
                      <a:r>
                        <a:rPr lang="zh-TW" sz="1000" b="0" kern="100" spc="25" baseline="0" dirty="0" smtClean="0">
                          <a:effectLst/>
                          <a:ea typeface="新細明體" panose="02020500000000000000" pitchFamily="18" charset="-120"/>
                        </a:rPr>
                        <a:t>創造</a:t>
                      </a:r>
                      <a:r>
                        <a:rPr lang="zh-TW" sz="1000" b="0" kern="100" spc="20" baseline="0" dirty="0" smtClean="0">
                          <a:effectLst/>
                          <a:ea typeface="新細明體" panose="02020500000000000000" pitchFamily="18" charset="-120"/>
                        </a:rPr>
                        <a:t>力及</a:t>
                      </a:r>
                      <a:r>
                        <a:rPr lang="zh-TW" sz="1000" b="0" kern="100" spc="20" baseline="0" dirty="0" smtClean="0">
                          <a:solidFill>
                            <a:srgbClr val="FF0000"/>
                          </a:solidFill>
                          <a:effectLst/>
                          <a:ea typeface="新細明體" panose="02020500000000000000" pitchFamily="18" charset="-120"/>
                        </a:rPr>
                        <a:t>解決問題</a:t>
                      </a:r>
                      <a:r>
                        <a:rPr lang="zh-TW" sz="1000" b="0" kern="100" spc="30" baseline="0" dirty="0" smtClean="0">
                          <a:solidFill>
                            <a:srgbClr val="FF0000"/>
                          </a:solidFill>
                          <a:effectLst/>
                          <a:ea typeface="新細明體" panose="02020500000000000000" pitchFamily="18" charset="-120"/>
                        </a:rPr>
                        <a:t>能力</a:t>
                      </a:r>
                      <a:r>
                        <a:rPr lang="zh-TW" sz="1000" b="0" kern="100" spc="30" baseline="0" dirty="0" smtClean="0">
                          <a:effectLst/>
                          <a:ea typeface="新細明體" panose="02020500000000000000" pitchFamily="18" charset="-120"/>
                        </a:rPr>
                        <a:t>之相</a:t>
                      </a:r>
                      <a:r>
                        <a:rPr lang="zh-TW" sz="1000" b="0" kern="100" spc="20" baseline="0" dirty="0" smtClean="0">
                          <a:effectLst/>
                          <a:ea typeface="新細明體" panose="02020500000000000000" pitchFamily="18" charset="-120"/>
                        </a:rPr>
                        <a:t>關經</a:t>
                      </a:r>
                      <a:endParaRPr lang="en-US" altLang="zh-TW" sz="1000" b="0" kern="100" spc="20" baseline="0" dirty="0" smtClean="0">
                        <a:effectLst/>
                        <a:ea typeface="新細明體" panose="02020500000000000000" pitchFamily="18" charset="-120"/>
                      </a:endParaRPr>
                    </a:p>
                    <a:p>
                      <a:pPr marL="139700" marR="114300" indent="-81915" algn="just"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000" b="0" kern="100" spc="20" baseline="0" dirty="0" smtClean="0">
                          <a:effectLst/>
                          <a:ea typeface="新細明體" panose="02020500000000000000" pitchFamily="18" charset="-120"/>
                        </a:rPr>
                        <a:t>    </a:t>
                      </a:r>
                      <a:r>
                        <a:rPr lang="zh-TW" sz="1000" b="0" kern="100" spc="20" baseline="0" dirty="0" smtClean="0">
                          <a:effectLst/>
                          <a:ea typeface="新細明體" panose="02020500000000000000" pitchFamily="18" charset="-120"/>
                        </a:rPr>
                        <a:t>驗。</a:t>
                      </a:r>
                      <a:endParaRPr lang="zh-TW" sz="1000" b="0" kern="100" baseline="0" dirty="0">
                        <a:effectLst/>
                        <a:latin typeface="Calibri"/>
                        <a:ea typeface="新細明體" panose="02020500000000000000" pitchFamily="18" charset="-120"/>
                        <a:cs typeface="Times New Roman"/>
                      </a:endParaRPr>
                    </a:p>
                  </a:txBody>
                  <a:tcPr marL="54643" marR="54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2085" indent="-178435" algn="just">
                        <a:spcAft>
                          <a:spcPts val="0"/>
                        </a:spcAft>
                      </a:pPr>
                      <a:r>
                        <a:rPr lang="en-US" sz="1000" b="0" kern="100" spc="5" baseline="0" dirty="0">
                          <a:effectLst/>
                          <a:ea typeface="新細明體" panose="02020500000000000000" pitchFamily="18" charset="-120"/>
                        </a:rPr>
                        <a:t>1.</a:t>
                      </a:r>
                      <a:r>
                        <a:rPr lang="zh-TW" sz="1000" b="0" kern="100" spc="20" baseline="0" dirty="0">
                          <a:effectLst/>
                          <a:ea typeface="新細明體" panose="02020500000000000000" pitchFamily="18" charset="-120"/>
                        </a:rPr>
                        <a:t>學習歷程反思</a:t>
                      </a:r>
                      <a:r>
                        <a:rPr lang="en-US" sz="1000" b="0" kern="100" spc="20" baseline="0" dirty="0">
                          <a:effectLst/>
                          <a:ea typeface="新細明體" panose="02020500000000000000" pitchFamily="18" charset="-120"/>
                        </a:rPr>
                        <a:t>  </a:t>
                      </a:r>
                      <a:r>
                        <a:rPr lang="zh-TW" sz="1000" b="0" kern="100" spc="20" baseline="0" dirty="0">
                          <a:solidFill>
                            <a:srgbClr val="FF0000"/>
                          </a:solidFill>
                          <a:effectLst/>
                          <a:ea typeface="新細明體" panose="02020500000000000000" pitchFamily="18" charset="-120"/>
                        </a:rPr>
                        <a:t>能</a:t>
                      </a:r>
                      <a:r>
                        <a:rPr lang="zh-TW" sz="1000" b="0" kern="100" spc="25" baseline="0" dirty="0">
                          <a:solidFill>
                            <a:srgbClr val="FF0000"/>
                          </a:solidFill>
                          <a:effectLst/>
                          <a:ea typeface="新細明體" panose="02020500000000000000" pitchFamily="18" charset="-120"/>
                        </a:rPr>
                        <a:t>大致說明</a:t>
                      </a:r>
                      <a:r>
                        <a:rPr lang="zh-TW" sz="1000" b="0" kern="100" spc="25" baseline="0" dirty="0">
                          <a:effectLst/>
                          <a:ea typeface="新細明體" panose="02020500000000000000" pitchFamily="18" charset="-120"/>
                        </a:rPr>
                        <a:t>就</a:t>
                      </a:r>
                      <a:r>
                        <a:rPr lang="zh-TW" sz="1000" b="0" kern="100" spc="20" baseline="0" dirty="0">
                          <a:effectLst/>
                          <a:ea typeface="新細明體" panose="02020500000000000000" pitchFamily="18" charset="-120"/>
                        </a:rPr>
                        <a:t>讀應</a:t>
                      </a:r>
                      <a:r>
                        <a:rPr lang="zh-TW" sz="1000" b="0" kern="100" spc="30" baseline="0" dirty="0">
                          <a:effectLst/>
                          <a:ea typeface="新細明體" panose="02020500000000000000" pitchFamily="18" charset="-120"/>
                        </a:rPr>
                        <a:t>外系的動機，也</a:t>
                      </a:r>
                      <a:r>
                        <a:rPr lang="zh-TW" sz="1000" b="0" kern="100" spc="20" baseline="0" dirty="0">
                          <a:effectLst/>
                          <a:ea typeface="新細明體" panose="02020500000000000000" pitchFamily="18" charset="-120"/>
                        </a:rPr>
                        <a:t>說明自身狀況。</a:t>
                      </a:r>
                      <a:endParaRPr lang="zh-TW" sz="1000" b="0" kern="100" baseline="0" dirty="0">
                        <a:effectLst/>
                        <a:ea typeface="新細明體" panose="02020500000000000000" pitchFamily="18" charset="-120"/>
                      </a:endParaRPr>
                    </a:p>
                    <a:p>
                      <a:pPr marL="111125" marR="29845" indent="-83820" algn="just"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en-US" sz="1000" b="0" kern="100" spc="5" baseline="0" dirty="0">
                          <a:effectLst/>
                          <a:ea typeface="新細明體" panose="02020500000000000000" pitchFamily="18" charset="-120"/>
                        </a:rPr>
                        <a:t>2.</a:t>
                      </a:r>
                      <a:r>
                        <a:rPr lang="zh-TW" sz="1000" b="0" kern="100" spc="20" baseline="0" dirty="0">
                          <a:effectLst/>
                          <a:ea typeface="新細明體" panose="02020500000000000000" pitchFamily="18" charset="-120"/>
                        </a:rPr>
                        <a:t>學習計畫能</a:t>
                      </a:r>
                      <a:r>
                        <a:rPr lang="zh-TW" sz="1000" b="0" kern="100" spc="20" baseline="0" dirty="0">
                          <a:solidFill>
                            <a:srgbClr val="FF0000"/>
                          </a:solidFill>
                          <a:effectLst/>
                          <a:ea typeface="新細明體" panose="02020500000000000000" pitchFamily="18" charset="-120"/>
                        </a:rPr>
                        <a:t>大致</a:t>
                      </a:r>
                      <a:r>
                        <a:rPr lang="zh-TW" sz="1000" b="0" kern="100" spc="25" baseline="0" dirty="0">
                          <a:solidFill>
                            <a:srgbClr val="FF0000"/>
                          </a:solidFill>
                          <a:effectLst/>
                          <a:ea typeface="新細明體" panose="02020500000000000000" pitchFamily="18" charset="-120"/>
                        </a:rPr>
                        <a:t>表現</a:t>
                      </a:r>
                      <a:r>
                        <a:rPr lang="zh-TW" sz="1000" b="0" kern="100" spc="25" baseline="0" dirty="0">
                          <a:effectLst/>
                          <a:ea typeface="新細明體" panose="02020500000000000000" pitchFamily="18" charset="-120"/>
                        </a:rPr>
                        <a:t>對</a:t>
                      </a:r>
                      <a:r>
                        <a:rPr lang="zh-TW" sz="1000" b="0" kern="100" spc="20" baseline="0" dirty="0">
                          <a:effectLst/>
                          <a:ea typeface="新細明體" panose="02020500000000000000" pitchFamily="18" charset="-120"/>
                        </a:rPr>
                        <a:t>應外系與</a:t>
                      </a:r>
                      <a:r>
                        <a:rPr lang="zh-TW" sz="1000" b="0" kern="100" spc="15" baseline="0" dirty="0">
                          <a:effectLst/>
                          <a:ea typeface="新細明體" panose="02020500000000000000" pitchFamily="18" charset="-120"/>
                        </a:rPr>
                        <a:t>外語的了解，規劃</a:t>
                      </a:r>
                      <a:r>
                        <a:rPr lang="zh-TW" sz="1000" b="0" kern="100" spc="35" baseline="0" dirty="0">
                          <a:effectLst/>
                          <a:ea typeface="新細明體" panose="02020500000000000000" pitchFamily="18" charset="-120"/>
                        </a:rPr>
                        <a:t>大致</a:t>
                      </a:r>
                      <a:r>
                        <a:rPr lang="zh-TW" sz="1000" b="0" kern="100" spc="25" baseline="0" dirty="0">
                          <a:effectLst/>
                          <a:ea typeface="新細明體" panose="02020500000000000000" pitchFamily="18" charset="-120"/>
                        </a:rPr>
                        <a:t>符合</a:t>
                      </a:r>
                      <a:r>
                        <a:rPr lang="zh-TW" sz="1000" b="0" kern="100" spc="20" baseline="0" dirty="0">
                          <a:effectLst/>
                          <a:ea typeface="新細明體" panose="02020500000000000000" pitchFamily="18" charset="-120"/>
                        </a:rPr>
                        <a:t>自身</a:t>
                      </a:r>
                      <a:r>
                        <a:rPr lang="zh-TW" sz="1000" b="0" kern="100" spc="15" baseline="0" dirty="0">
                          <a:effectLst/>
                          <a:ea typeface="新細明體" panose="02020500000000000000" pitchFamily="18" charset="-120"/>
                        </a:rPr>
                        <a:t>能力。</a:t>
                      </a:r>
                      <a:endParaRPr lang="zh-TW" sz="1000" b="0" kern="100" baseline="0" dirty="0">
                        <a:effectLst/>
                        <a:ea typeface="新細明體" panose="02020500000000000000" pitchFamily="18" charset="-120"/>
                      </a:endParaRPr>
                    </a:p>
                    <a:p>
                      <a:pPr marL="111125" marR="29845" indent="-83820" algn="just"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en-US" sz="1000" b="0" kern="100" spc="5" baseline="0" dirty="0">
                          <a:effectLst/>
                          <a:ea typeface="新細明體" panose="02020500000000000000" pitchFamily="18" charset="-120"/>
                        </a:rPr>
                        <a:t>3.</a:t>
                      </a:r>
                      <a:r>
                        <a:rPr lang="zh-TW" sz="1000" b="0" kern="100" spc="20" baseline="0" dirty="0">
                          <a:effectLst/>
                          <a:ea typeface="新細明體" panose="02020500000000000000" pitchFamily="18" charset="-120"/>
                        </a:rPr>
                        <a:t>學習歷程反思與學習計畫中能</a:t>
                      </a:r>
                      <a:r>
                        <a:rPr lang="zh-TW" sz="1000" b="0" kern="100" spc="30" baseline="0" dirty="0">
                          <a:solidFill>
                            <a:srgbClr val="FF0000"/>
                          </a:solidFill>
                          <a:effectLst/>
                          <a:ea typeface="新細明體" panose="02020500000000000000" pitchFamily="18" charset="-120"/>
                        </a:rPr>
                        <a:t>大</a:t>
                      </a:r>
                      <a:r>
                        <a:rPr lang="zh-TW" sz="1000" b="0" kern="100" spc="15" baseline="0" dirty="0">
                          <a:solidFill>
                            <a:srgbClr val="FF0000"/>
                          </a:solidFill>
                          <a:effectLst/>
                          <a:ea typeface="新細明體" panose="02020500000000000000" pitchFamily="18" charset="-120"/>
                        </a:rPr>
                        <a:t>致</a:t>
                      </a:r>
                      <a:r>
                        <a:rPr lang="zh-TW" sz="1000" b="0" kern="100" spc="25" baseline="0" dirty="0">
                          <a:solidFill>
                            <a:srgbClr val="FF0000"/>
                          </a:solidFill>
                          <a:effectLst/>
                          <a:ea typeface="新細明體" panose="02020500000000000000" pitchFamily="18" charset="-120"/>
                        </a:rPr>
                        <a:t>呈</a:t>
                      </a:r>
                      <a:r>
                        <a:rPr lang="zh-TW" sz="1000" b="0" kern="100" spc="20" baseline="0" dirty="0">
                          <a:solidFill>
                            <a:srgbClr val="FF0000"/>
                          </a:solidFill>
                          <a:effectLst/>
                          <a:ea typeface="新細明體" panose="02020500000000000000" pitchFamily="18" charset="-120"/>
                        </a:rPr>
                        <a:t>現</a:t>
                      </a:r>
                      <a:r>
                        <a:rPr lang="zh-TW" sz="1000" b="0" kern="100" spc="20" baseline="0" dirty="0">
                          <a:effectLst/>
                          <a:ea typeface="新細明體" panose="02020500000000000000" pitchFamily="18" charset="-120"/>
                        </a:rPr>
                        <a:t>有關創造力及</a:t>
                      </a:r>
                      <a:r>
                        <a:rPr lang="zh-TW" sz="1000" b="0" kern="100" spc="20" baseline="0" dirty="0">
                          <a:solidFill>
                            <a:srgbClr val="FF0000"/>
                          </a:solidFill>
                          <a:effectLst/>
                          <a:ea typeface="新細明體" panose="02020500000000000000" pitchFamily="18" charset="-120"/>
                        </a:rPr>
                        <a:t>解決問題能</a:t>
                      </a:r>
                      <a:r>
                        <a:rPr lang="zh-TW" sz="1000" b="0" kern="100" spc="25" baseline="0" dirty="0">
                          <a:solidFill>
                            <a:srgbClr val="FF0000"/>
                          </a:solidFill>
                          <a:effectLst/>
                          <a:ea typeface="新細明體" panose="02020500000000000000" pitchFamily="18" charset="-120"/>
                        </a:rPr>
                        <a:t>力</a:t>
                      </a:r>
                      <a:r>
                        <a:rPr lang="zh-TW" sz="1000" b="0" kern="100" spc="25" baseline="0" dirty="0">
                          <a:effectLst/>
                          <a:ea typeface="新細明體" panose="02020500000000000000" pitchFamily="18" charset="-120"/>
                        </a:rPr>
                        <a:t>之相關</a:t>
                      </a:r>
                      <a:r>
                        <a:rPr lang="zh-TW" sz="1000" b="0" kern="100" spc="20" baseline="0" dirty="0">
                          <a:effectLst/>
                          <a:ea typeface="新細明體" panose="02020500000000000000" pitchFamily="18" charset="-120"/>
                        </a:rPr>
                        <a:t>經驗。</a:t>
                      </a:r>
                      <a:endParaRPr lang="zh-TW" sz="1000" b="0" kern="100" baseline="0" dirty="0">
                        <a:effectLst/>
                        <a:latin typeface="Calibri"/>
                        <a:ea typeface="新細明體" panose="02020500000000000000" pitchFamily="18" charset="-120"/>
                        <a:cs typeface="Times New Roman"/>
                      </a:endParaRPr>
                    </a:p>
                  </a:txBody>
                  <a:tcPr marL="54643" marR="54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44780" marR="62865" indent="-83185" algn="just"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en-US" sz="1000" b="0" kern="100" spc="5" baseline="0" dirty="0">
                          <a:effectLst/>
                          <a:ea typeface="新細明體" panose="02020500000000000000" pitchFamily="18" charset="-120"/>
                        </a:rPr>
                        <a:t>1.</a:t>
                      </a:r>
                      <a:r>
                        <a:rPr lang="zh-TW" sz="1000" b="0" kern="100" spc="20" baseline="0" dirty="0">
                          <a:effectLst/>
                          <a:ea typeface="新細明體" panose="02020500000000000000" pitchFamily="18" charset="-120"/>
                        </a:rPr>
                        <a:t>學習歷程反思</a:t>
                      </a:r>
                      <a:r>
                        <a:rPr lang="zh-TW" sz="1000" b="0" kern="100" spc="20" baseline="0" dirty="0">
                          <a:solidFill>
                            <a:srgbClr val="FF0000"/>
                          </a:solidFill>
                          <a:effectLst/>
                          <a:ea typeface="新細明體" panose="02020500000000000000" pitchFamily="18" charset="-120"/>
                        </a:rPr>
                        <a:t>能</a:t>
                      </a:r>
                      <a:r>
                        <a:rPr lang="zh-TW" sz="1000" b="0" kern="100" spc="30" baseline="0" dirty="0">
                          <a:solidFill>
                            <a:srgbClr val="FF0000"/>
                          </a:solidFill>
                          <a:effectLst/>
                          <a:ea typeface="新細明體" panose="02020500000000000000" pitchFamily="18" charset="-120"/>
                        </a:rPr>
                        <a:t>顯示自我特</a:t>
                      </a:r>
                      <a:r>
                        <a:rPr lang="zh-TW" sz="1000" b="0" kern="100" spc="20" baseline="0" dirty="0">
                          <a:solidFill>
                            <a:srgbClr val="FF0000"/>
                          </a:solidFill>
                          <a:effectLst/>
                          <a:ea typeface="新細明體" panose="02020500000000000000" pitchFamily="18" charset="-120"/>
                        </a:rPr>
                        <a:t>質與</a:t>
                      </a:r>
                      <a:r>
                        <a:rPr lang="zh-TW" sz="1000" b="0" kern="100" spc="25" baseline="0" dirty="0">
                          <a:solidFill>
                            <a:srgbClr val="FF0000"/>
                          </a:solidFill>
                          <a:effectLst/>
                          <a:ea typeface="新細明體" panose="02020500000000000000" pitchFamily="18" charset="-120"/>
                        </a:rPr>
                        <a:t>專長</a:t>
                      </a:r>
                      <a:r>
                        <a:rPr lang="zh-TW" sz="1000" b="0" kern="100" spc="25" baseline="0" dirty="0">
                          <a:effectLst/>
                          <a:ea typeface="新細明體" panose="02020500000000000000" pitchFamily="18" charset="-120"/>
                        </a:rPr>
                        <a:t>，並能說</a:t>
                      </a:r>
                      <a:r>
                        <a:rPr lang="zh-TW" sz="1000" b="0" kern="100" spc="20" baseline="0" dirty="0">
                          <a:effectLst/>
                          <a:ea typeface="新細明體" panose="02020500000000000000" pitchFamily="18" charset="-120"/>
                        </a:rPr>
                        <a:t>明就讀應外</a:t>
                      </a:r>
                      <a:r>
                        <a:rPr lang="zh-TW" sz="1000" b="0" kern="100" spc="30" baseline="0" dirty="0">
                          <a:effectLst/>
                          <a:ea typeface="新細明體" panose="02020500000000000000" pitchFamily="18" charset="-120"/>
                        </a:rPr>
                        <a:t>系</a:t>
                      </a:r>
                      <a:r>
                        <a:rPr lang="zh-TW" sz="1000" b="0" kern="100" spc="20" baseline="0" dirty="0">
                          <a:effectLst/>
                          <a:ea typeface="新細明體" panose="02020500000000000000" pitchFamily="18" charset="-120"/>
                        </a:rPr>
                        <a:t>的動機</a:t>
                      </a:r>
                      <a:r>
                        <a:rPr lang="zh-TW" sz="1000" b="0" kern="100" spc="25" baseline="0" dirty="0">
                          <a:effectLst/>
                          <a:ea typeface="新細明體" panose="02020500000000000000" pitchFamily="18" charset="-120"/>
                        </a:rPr>
                        <a:t>或</a:t>
                      </a:r>
                      <a:r>
                        <a:rPr lang="zh-TW" sz="1000" b="0" kern="100" spc="20" baseline="0" dirty="0">
                          <a:effectLst/>
                          <a:ea typeface="新細明體" panose="02020500000000000000" pitchFamily="18" charset="-120"/>
                        </a:rPr>
                        <a:t>期許。</a:t>
                      </a:r>
                      <a:endParaRPr lang="zh-TW" sz="1000" b="0" kern="100" baseline="0" dirty="0">
                        <a:effectLst/>
                        <a:ea typeface="新細明體" panose="02020500000000000000" pitchFamily="18" charset="-120"/>
                      </a:endParaRPr>
                    </a:p>
                    <a:p>
                      <a:pPr marL="60960" algn="just">
                        <a:spcAft>
                          <a:spcPts val="0"/>
                        </a:spcAft>
                      </a:pPr>
                      <a:r>
                        <a:rPr lang="en-US" sz="1000" b="0" kern="100" spc="5" baseline="0" dirty="0">
                          <a:effectLst/>
                          <a:ea typeface="新細明體" panose="02020500000000000000" pitchFamily="18" charset="-120"/>
                        </a:rPr>
                        <a:t>2.</a:t>
                      </a:r>
                      <a:r>
                        <a:rPr lang="zh-TW" sz="1000" b="0" kern="100" spc="30" baseline="0" dirty="0">
                          <a:effectLst/>
                          <a:ea typeface="新細明體" panose="02020500000000000000" pitchFamily="18" charset="-120"/>
                        </a:rPr>
                        <a:t>學習計</a:t>
                      </a:r>
                      <a:r>
                        <a:rPr lang="zh-TW" sz="1000" b="0" kern="100" spc="25" baseline="0" dirty="0">
                          <a:effectLst/>
                          <a:ea typeface="新細明體" panose="02020500000000000000" pitchFamily="18" charset="-120"/>
                        </a:rPr>
                        <a:t>畫</a:t>
                      </a:r>
                      <a:r>
                        <a:rPr lang="zh-TW" sz="1000" b="0" kern="100" spc="25" baseline="0" dirty="0">
                          <a:solidFill>
                            <a:srgbClr val="FF0000"/>
                          </a:solidFill>
                          <a:effectLst/>
                          <a:ea typeface="新細明體" panose="02020500000000000000" pitchFamily="18" charset="-120"/>
                        </a:rPr>
                        <a:t>能表現對應外系與外語</a:t>
                      </a:r>
                      <a:r>
                        <a:rPr lang="zh-TW" sz="1000" b="0" kern="100" spc="20" baseline="0" dirty="0">
                          <a:solidFill>
                            <a:srgbClr val="FF0000"/>
                          </a:solidFill>
                          <a:effectLst/>
                          <a:ea typeface="新細明體" panose="02020500000000000000" pitchFamily="18" charset="-120"/>
                        </a:rPr>
                        <a:t>的了解</a:t>
                      </a:r>
                      <a:r>
                        <a:rPr lang="zh-TW" sz="1000" b="0" kern="100" spc="20" baseline="0" dirty="0">
                          <a:effectLst/>
                          <a:ea typeface="新細明體" panose="02020500000000000000" pitchFamily="18" charset="-120"/>
                        </a:rPr>
                        <a:t>，規劃</a:t>
                      </a:r>
                      <a:r>
                        <a:rPr lang="zh-TW" sz="1000" b="0" kern="100" spc="35" baseline="0" dirty="0">
                          <a:effectLst/>
                          <a:ea typeface="新細明體" panose="02020500000000000000" pitchFamily="18" charset="-120"/>
                        </a:rPr>
                        <a:t>符合</a:t>
                      </a:r>
                      <a:r>
                        <a:rPr lang="zh-TW" sz="1000" b="0" kern="100" spc="30" baseline="0" dirty="0">
                          <a:effectLst/>
                          <a:ea typeface="新細明體" panose="02020500000000000000" pitchFamily="18" charset="-120"/>
                        </a:rPr>
                        <a:t>自</a:t>
                      </a:r>
                      <a:r>
                        <a:rPr lang="zh-TW" sz="1000" b="0" kern="100" spc="25" baseline="0" dirty="0">
                          <a:effectLst/>
                          <a:ea typeface="新細明體" panose="02020500000000000000" pitchFamily="18" charset="-120"/>
                        </a:rPr>
                        <a:t>身能力。</a:t>
                      </a:r>
                      <a:endParaRPr lang="zh-TW" sz="1000" b="0" kern="100" baseline="0" dirty="0">
                        <a:effectLst/>
                        <a:ea typeface="新細明體" panose="02020500000000000000" pitchFamily="18" charset="-120"/>
                      </a:endParaRPr>
                    </a:p>
                    <a:p>
                      <a:pPr marL="144780" marR="62230" indent="-83185" algn="just"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en-US" sz="1000" b="0" kern="100" spc="5" baseline="0" dirty="0">
                          <a:effectLst/>
                          <a:ea typeface="新細明體" panose="02020500000000000000" pitchFamily="18" charset="-120"/>
                        </a:rPr>
                        <a:t>3.</a:t>
                      </a:r>
                      <a:r>
                        <a:rPr lang="zh-TW" sz="1000" b="0" kern="100" spc="20" baseline="0" dirty="0">
                          <a:effectLst/>
                          <a:ea typeface="新細明體" panose="02020500000000000000" pitchFamily="18" charset="-120"/>
                        </a:rPr>
                        <a:t>學習歷程反思與學習計畫中</a:t>
                      </a:r>
                      <a:r>
                        <a:rPr lang="zh-TW" sz="1000" b="0" kern="100" spc="60" baseline="0" dirty="0">
                          <a:solidFill>
                            <a:srgbClr val="FF0000"/>
                          </a:solidFill>
                          <a:effectLst/>
                          <a:ea typeface="新細明體" panose="02020500000000000000" pitchFamily="18" charset="-120"/>
                        </a:rPr>
                        <a:t>能</a:t>
                      </a:r>
                      <a:r>
                        <a:rPr lang="zh-TW" sz="1000" b="0" kern="100" spc="25" baseline="0" dirty="0">
                          <a:solidFill>
                            <a:srgbClr val="FF0000"/>
                          </a:solidFill>
                          <a:effectLst/>
                          <a:ea typeface="新細明體" panose="02020500000000000000" pitchFamily="18" charset="-120"/>
                        </a:rPr>
                        <a:t>顯示</a:t>
                      </a:r>
                      <a:r>
                        <a:rPr lang="zh-TW" sz="1000" b="0" kern="100" spc="25" baseline="0" dirty="0">
                          <a:effectLst/>
                          <a:ea typeface="新細明體" panose="02020500000000000000" pitchFamily="18" charset="-120"/>
                        </a:rPr>
                        <a:t>有關創造力</a:t>
                      </a:r>
                      <a:r>
                        <a:rPr lang="zh-TW" sz="1000" b="0" kern="100" spc="20" baseline="0" dirty="0">
                          <a:effectLst/>
                          <a:ea typeface="新細明體" panose="02020500000000000000" pitchFamily="18" charset="-120"/>
                        </a:rPr>
                        <a:t>及</a:t>
                      </a:r>
                      <a:r>
                        <a:rPr lang="zh-TW" sz="1000" b="0" kern="100" spc="20" baseline="0" dirty="0">
                          <a:solidFill>
                            <a:srgbClr val="FF0000"/>
                          </a:solidFill>
                          <a:effectLst/>
                          <a:ea typeface="新細明體" panose="02020500000000000000" pitchFamily="18" charset="-120"/>
                        </a:rPr>
                        <a:t>解決問題能力</a:t>
                      </a:r>
                      <a:r>
                        <a:rPr lang="zh-TW" sz="1000" b="0" kern="100" spc="20" baseline="0" dirty="0">
                          <a:effectLst/>
                          <a:ea typeface="新細明體" panose="02020500000000000000" pitchFamily="18" charset="-120"/>
                        </a:rPr>
                        <a:t>之</a:t>
                      </a:r>
                      <a:r>
                        <a:rPr lang="zh-TW" sz="1000" b="0" kern="100" spc="25" baseline="0" dirty="0">
                          <a:effectLst/>
                          <a:ea typeface="新細明體" panose="02020500000000000000" pitchFamily="18" charset="-120"/>
                        </a:rPr>
                        <a:t>相關</a:t>
                      </a:r>
                      <a:r>
                        <a:rPr lang="zh-TW" sz="1000" b="0" kern="100" spc="20" baseline="0" dirty="0">
                          <a:effectLst/>
                          <a:ea typeface="新細明體" panose="02020500000000000000" pitchFamily="18" charset="-120"/>
                        </a:rPr>
                        <a:t>經驗。</a:t>
                      </a:r>
                      <a:endParaRPr lang="zh-TW" sz="1000" b="0" kern="100" baseline="0" dirty="0">
                        <a:effectLst/>
                        <a:latin typeface="Calibri"/>
                        <a:ea typeface="新細明體" panose="02020500000000000000" pitchFamily="18" charset="-120"/>
                        <a:cs typeface="Times New Roman"/>
                      </a:endParaRPr>
                    </a:p>
                  </a:txBody>
                  <a:tcPr marL="54643" marR="54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42875" marR="60325" indent="-83185" algn="just"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en-US" sz="1000" b="0" kern="100" spc="5" baseline="0" dirty="0">
                          <a:effectLst/>
                          <a:ea typeface="新細明體" panose="02020500000000000000" pitchFamily="18" charset="-120"/>
                        </a:rPr>
                        <a:t>1.</a:t>
                      </a:r>
                      <a:r>
                        <a:rPr lang="zh-TW" sz="1000" b="0" kern="100" spc="20" baseline="0" dirty="0">
                          <a:effectLst/>
                          <a:ea typeface="新細明體" panose="02020500000000000000" pitchFamily="18" charset="-120"/>
                        </a:rPr>
                        <a:t>學習歷程反思能自我分析，</a:t>
                      </a:r>
                      <a:r>
                        <a:rPr lang="zh-TW" sz="1000" b="0" kern="100" spc="40" baseline="0" dirty="0">
                          <a:solidFill>
                            <a:srgbClr val="FF0000"/>
                          </a:solidFill>
                          <a:effectLst/>
                          <a:ea typeface="新細明體" panose="02020500000000000000" pitchFamily="18" charset="-120"/>
                        </a:rPr>
                        <a:t>充分</a:t>
                      </a:r>
                      <a:r>
                        <a:rPr lang="zh-TW" sz="1000" b="0" kern="100" spc="20" baseline="0" dirty="0">
                          <a:solidFill>
                            <a:srgbClr val="FF0000"/>
                          </a:solidFill>
                          <a:effectLst/>
                          <a:ea typeface="新細明體" panose="02020500000000000000" pitchFamily="18" charset="-120"/>
                        </a:rPr>
                        <a:t>顯示自</a:t>
                      </a:r>
                      <a:r>
                        <a:rPr lang="zh-TW" sz="1000" b="0" kern="100" spc="25" baseline="0" dirty="0">
                          <a:solidFill>
                            <a:srgbClr val="FF0000"/>
                          </a:solidFill>
                          <a:effectLst/>
                          <a:ea typeface="新細明體" panose="02020500000000000000" pitchFamily="18" charset="-120"/>
                        </a:rPr>
                        <a:t>我特質與專長</a:t>
                      </a:r>
                      <a:r>
                        <a:rPr lang="zh-TW" sz="1000" b="0" kern="100" spc="25" baseline="0" dirty="0">
                          <a:effectLst/>
                          <a:ea typeface="新細明體" panose="02020500000000000000" pitchFamily="18" charset="-120"/>
                        </a:rPr>
                        <a:t>。說</a:t>
                      </a:r>
                      <a:r>
                        <a:rPr lang="zh-TW" sz="1000" b="0" kern="100" spc="20" baseline="0" dirty="0">
                          <a:effectLst/>
                          <a:ea typeface="新細明體" panose="02020500000000000000" pitchFamily="18" charset="-120"/>
                        </a:rPr>
                        <a:t>明自己培養與發展專長能力的歷程。能</a:t>
                      </a:r>
                      <a:r>
                        <a:rPr lang="zh-TW" sz="1000" b="0" kern="100" spc="30" baseline="0" dirty="0">
                          <a:solidFill>
                            <a:srgbClr val="FF0000"/>
                          </a:solidFill>
                          <a:effectLst/>
                          <a:ea typeface="新細明體" panose="02020500000000000000" pitchFamily="18" charset="-120"/>
                        </a:rPr>
                        <a:t>完整</a:t>
                      </a:r>
                      <a:r>
                        <a:rPr lang="zh-TW" sz="1000" b="0" kern="100" spc="25" baseline="0" dirty="0">
                          <a:solidFill>
                            <a:srgbClr val="FF0000"/>
                          </a:solidFill>
                          <a:effectLst/>
                          <a:ea typeface="新細明體" panose="02020500000000000000" pitchFamily="18" charset="-120"/>
                        </a:rPr>
                        <a:t>說明就讀應</a:t>
                      </a:r>
                      <a:r>
                        <a:rPr lang="zh-TW" sz="1000" b="0" kern="100" spc="20" baseline="0" dirty="0">
                          <a:solidFill>
                            <a:srgbClr val="FF0000"/>
                          </a:solidFill>
                          <a:effectLst/>
                          <a:ea typeface="新細明體" panose="02020500000000000000" pitchFamily="18" charset="-120"/>
                        </a:rPr>
                        <a:t>外系的</a:t>
                      </a:r>
                      <a:r>
                        <a:rPr lang="zh-TW" sz="1000" b="0" kern="100" spc="25" baseline="0" dirty="0">
                          <a:solidFill>
                            <a:srgbClr val="FF0000"/>
                          </a:solidFill>
                          <a:effectLst/>
                          <a:ea typeface="新細明體" panose="02020500000000000000" pitchFamily="18" charset="-120"/>
                        </a:rPr>
                        <a:t>動機</a:t>
                      </a:r>
                      <a:r>
                        <a:rPr lang="zh-TW" sz="1000" b="0" kern="100" spc="25" baseline="0" dirty="0">
                          <a:effectLst/>
                          <a:ea typeface="新細明體" panose="02020500000000000000" pitchFamily="18" charset="-120"/>
                        </a:rPr>
                        <a:t>與</a:t>
                      </a:r>
                      <a:r>
                        <a:rPr lang="zh-TW" sz="1000" b="0" kern="100" spc="20" baseline="0" dirty="0">
                          <a:effectLst/>
                          <a:ea typeface="新細明體" panose="02020500000000000000" pitchFamily="18" charset="-120"/>
                        </a:rPr>
                        <a:t>期許。</a:t>
                      </a:r>
                      <a:endParaRPr lang="zh-TW" sz="1000" b="0" kern="100" baseline="0" dirty="0">
                        <a:effectLst/>
                        <a:ea typeface="新細明體" panose="02020500000000000000" pitchFamily="18" charset="-120"/>
                      </a:endParaRPr>
                    </a:p>
                    <a:p>
                      <a:pPr marL="142875" marR="60960" indent="-83185" algn="just"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en-US" sz="1000" b="0" kern="100" spc="5" baseline="0" dirty="0">
                          <a:effectLst/>
                          <a:ea typeface="新細明體" panose="02020500000000000000" pitchFamily="18" charset="-120"/>
                        </a:rPr>
                        <a:t>2.</a:t>
                      </a:r>
                      <a:r>
                        <a:rPr lang="zh-TW" sz="1000" b="0" kern="100" spc="25" baseline="0" dirty="0">
                          <a:effectLst/>
                          <a:ea typeface="新細明體" panose="02020500000000000000" pitchFamily="18" charset="-120"/>
                        </a:rPr>
                        <a:t>學習計畫內容清晰合理，</a:t>
                      </a:r>
                      <a:r>
                        <a:rPr lang="zh-TW" sz="1000" b="0" kern="100" spc="20" baseline="0" dirty="0">
                          <a:effectLst/>
                          <a:ea typeface="新細明體" panose="02020500000000000000" pitchFamily="18" charset="-120"/>
                        </a:rPr>
                        <a:t>能</a:t>
                      </a:r>
                      <a:r>
                        <a:rPr lang="zh-TW" sz="1000" b="0" kern="100" spc="20" baseline="0" dirty="0">
                          <a:solidFill>
                            <a:srgbClr val="FF0000"/>
                          </a:solidFill>
                          <a:effectLst/>
                          <a:ea typeface="新細明體" panose="02020500000000000000" pitchFamily="18" charset="-120"/>
                        </a:rPr>
                        <a:t>充分表現對</a:t>
                      </a:r>
                      <a:r>
                        <a:rPr lang="zh-TW" sz="1000" b="0" kern="100" spc="25" baseline="0" dirty="0">
                          <a:solidFill>
                            <a:srgbClr val="FF0000"/>
                          </a:solidFill>
                          <a:effectLst/>
                          <a:ea typeface="新細明體" panose="02020500000000000000" pitchFamily="18" charset="-120"/>
                        </a:rPr>
                        <a:t>應外系與外語的了</a:t>
                      </a:r>
                      <a:r>
                        <a:rPr lang="zh-TW" sz="1000" b="0" kern="100" spc="20" baseline="0" dirty="0">
                          <a:solidFill>
                            <a:srgbClr val="FF0000"/>
                          </a:solidFill>
                          <a:effectLst/>
                          <a:ea typeface="新細明體" panose="02020500000000000000" pitchFamily="18" charset="-120"/>
                        </a:rPr>
                        <a:t>解</a:t>
                      </a:r>
                      <a:r>
                        <a:rPr lang="zh-TW" sz="1000" b="0" kern="100" spc="20" baseline="0" dirty="0">
                          <a:effectLst/>
                          <a:ea typeface="新細明體" panose="02020500000000000000" pitchFamily="18" charset="-120"/>
                        </a:rPr>
                        <a:t>，規劃符合自身能力，並</a:t>
                      </a:r>
                      <a:r>
                        <a:rPr lang="zh-TW" sz="1000" b="0" kern="100" spc="25" baseline="0" dirty="0">
                          <a:effectLst/>
                          <a:ea typeface="新細明體" panose="02020500000000000000" pitchFamily="18" charset="-120"/>
                        </a:rPr>
                        <a:t>完整說明</a:t>
                      </a:r>
                      <a:r>
                        <a:rPr lang="zh-TW" sz="1000" b="0" kern="100" spc="30" baseline="0" dirty="0">
                          <a:effectLst/>
                          <a:ea typeface="新細明體" panose="02020500000000000000" pitchFamily="18" charset="-120"/>
                        </a:rPr>
                        <a:t>生</a:t>
                      </a:r>
                      <a:r>
                        <a:rPr lang="zh-TW" sz="1000" b="0" kern="100" spc="25" baseline="0" dirty="0">
                          <a:effectLst/>
                          <a:ea typeface="新細明體" panose="02020500000000000000" pitchFamily="18" charset="-120"/>
                        </a:rPr>
                        <a:t>涯規劃。</a:t>
                      </a:r>
                      <a:endParaRPr lang="zh-TW" sz="1000" b="0" kern="100" baseline="0" dirty="0">
                        <a:effectLst/>
                        <a:ea typeface="新細明體" panose="02020500000000000000" pitchFamily="18" charset="-120"/>
                      </a:endParaRPr>
                    </a:p>
                    <a:p>
                      <a:pPr marL="142875" marR="60325" indent="-83185" algn="just"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en-US" sz="1000" b="0" kern="100" spc="5" baseline="0" dirty="0">
                          <a:effectLst/>
                          <a:ea typeface="新細明體" panose="02020500000000000000" pitchFamily="18" charset="-120"/>
                        </a:rPr>
                        <a:t>3.</a:t>
                      </a:r>
                      <a:r>
                        <a:rPr lang="zh-TW" sz="1000" b="0" kern="100" spc="20" baseline="0" dirty="0">
                          <a:effectLst/>
                          <a:ea typeface="新細明體" panose="02020500000000000000" pitchFamily="18" charset="-120"/>
                        </a:rPr>
                        <a:t>學習歷程反思與學習計畫中</a:t>
                      </a:r>
                      <a:r>
                        <a:rPr lang="zh-TW" sz="1000" b="0" kern="100" spc="20" baseline="0" dirty="0">
                          <a:solidFill>
                            <a:srgbClr val="FF0000"/>
                          </a:solidFill>
                          <a:effectLst/>
                          <a:ea typeface="新細明體" panose="02020500000000000000" pitchFamily="18" charset="-120"/>
                        </a:rPr>
                        <a:t>能</a:t>
                      </a:r>
                      <a:r>
                        <a:rPr lang="zh-TW" sz="1000" b="0" kern="100" spc="60" baseline="0" dirty="0">
                          <a:solidFill>
                            <a:srgbClr val="FF0000"/>
                          </a:solidFill>
                          <a:effectLst/>
                          <a:ea typeface="新細明體" panose="02020500000000000000" pitchFamily="18" charset="-120"/>
                        </a:rPr>
                        <a:t>高</a:t>
                      </a:r>
                      <a:r>
                        <a:rPr lang="zh-TW" sz="1000" b="0" kern="100" spc="20" baseline="0" dirty="0">
                          <a:solidFill>
                            <a:srgbClr val="FF0000"/>
                          </a:solidFill>
                          <a:effectLst/>
                          <a:ea typeface="新細明體" panose="02020500000000000000" pitchFamily="18" charset="-120"/>
                        </a:rPr>
                        <a:t>度呈現</a:t>
                      </a:r>
                      <a:r>
                        <a:rPr lang="zh-TW" sz="1000" b="0" kern="100" spc="25" baseline="0" dirty="0">
                          <a:effectLst/>
                          <a:ea typeface="新細明體" panose="02020500000000000000" pitchFamily="18" charset="-120"/>
                        </a:rPr>
                        <a:t>有關自我思考、創</a:t>
                      </a:r>
                      <a:r>
                        <a:rPr lang="zh-TW" sz="1000" b="0" kern="100" spc="20" baseline="0" dirty="0">
                          <a:effectLst/>
                          <a:ea typeface="新細明體" panose="02020500000000000000" pitchFamily="18" charset="-120"/>
                        </a:rPr>
                        <a:t>造力及</a:t>
                      </a:r>
                      <a:r>
                        <a:rPr lang="zh-TW" sz="1000" b="0" kern="100" spc="20" baseline="0" dirty="0">
                          <a:solidFill>
                            <a:srgbClr val="FF0000"/>
                          </a:solidFill>
                          <a:effectLst/>
                          <a:ea typeface="新細明體" panose="02020500000000000000" pitchFamily="18" charset="-120"/>
                        </a:rPr>
                        <a:t>解決能力之具</a:t>
                      </a:r>
                      <a:r>
                        <a:rPr lang="zh-TW" sz="1000" b="0" kern="100" spc="30" baseline="0" dirty="0">
                          <a:solidFill>
                            <a:srgbClr val="FF0000"/>
                          </a:solidFill>
                          <a:effectLst/>
                          <a:ea typeface="新細明體" panose="02020500000000000000" pitchFamily="18" charset="-120"/>
                        </a:rPr>
                        <a:t>體</a:t>
                      </a:r>
                      <a:r>
                        <a:rPr lang="zh-TW" sz="1000" b="0" kern="100" spc="25" baseline="0" dirty="0">
                          <a:solidFill>
                            <a:srgbClr val="FF0000"/>
                          </a:solidFill>
                          <a:effectLst/>
                          <a:ea typeface="新細明體" panose="02020500000000000000" pitchFamily="18" charset="-120"/>
                        </a:rPr>
                        <a:t>經驗，</a:t>
                      </a:r>
                      <a:r>
                        <a:rPr lang="zh-TW" sz="1000" b="0" kern="100" spc="25" baseline="0" dirty="0">
                          <a:effectLst/>
                          <a:ea typeface="新細明體" panose="02020500000000000000" pitchFamily="18" charset="-120"/>
                        </a:rPr>
                        <a:t>並含有自己如何面對難題、解</a:t>
                      </a:r>
                      <a:r>
                        <a:rPr lang="zh-TW" sz="1000" b="0" kern="100" spc="30" baseline="0" dirty="0">
                          <a:effectLst/>
                          <a:ea typeface="新細明體" panose="02020500000000000000" pitchFamily="18" charset="-120"/>
                        </a:rPr>
                        <a:t>決問題或對團體做</a:t>
                      </a:r>
                      <a:r>
                        <a:rPr lang="zh-TW" sz="1000" b="0" kern="100" spc="20" baseline="0" dirty="0">
                          <a:effectLst/>
                          <a:ea typeface="新細明體" panose="02020500000000000000" pitchFamily="18" charset="-120"/>
                        </a:rPr>
                        <a:t>出貢獻的具體實例。</a:t>
                      </a:r>
                      <a:endParaRPr lang="zh-TW" sz="1000" b="0" kern="100" baseline="0" dirty="0">
                        <a:effectLst/>
                        <a:latin typeface="Calibri"/>
                        <a:ea typeface="新細明體" panose="02020500000000000000" pitchFamily="18" charset="-120"/>
                        <a:cs typeface="Times New Roman"/>
                      </a:endParaRPr>
                    </a:p>
                  </a:txBody>
                  <a:tcPr marL="54643" marR="54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000" b="0" kern="100" baseline="0" dirty="0">
                          <a:effectLst/>
                          <a:ea typeface="新細明體" panose="02020500000000000000" pitchFamily="18" charset="-120"/>
                        </a:rPr>
                        <a:t>配分</a:t>
                      </a:r>
                      <a:r>
                        <a:rPr lang="en-US" sz="1000" b="0" kern="100" baseline="0" dirty="0">
                          <a:effectLst/>
                          <a:ea typeface="新細明體" panose="02020500000000000000" pitchFamily="18" charset="-120"/>
                        </a:rPr>
                        <a:t>*</a:t>
                      </a:r>
                      <a:r>
                        <a:rPr lang="zh-TW" sz="1000" b="0" kern="100" baseline="0" dirty="0">
                          <a:effectLst/>
                          <a:ea typeface="新細明體" panose="02020500000000000000" pitchFamily="18" charset="-120"/>
                        </a:rPr>
                        <a:t>權重</a:t>
                      </a:r>
                      <a:endParaRPr lang="zh-TW" sz="1000" b="0" kern="100" baseline="0" dirty="0">
                        <a:effectLst/>
                        <a:latin typeface="Calibri"/>
                        <a:ea typeface="新細明體" panose="02020500000000000000" pitchFamily="18" charset="-120"/>
                        <a:cs typeface="Times New Roman"/>
                      </a:endParaRPr>
                    </a:p>
                  </a:txBody>
                  <a:tcPr marL="54643" marR="54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cxnSp>
        <p:nvCxnSpPr>
          <p:cNvPr id="8" name="直線接點 7"/>
          <p:cNvCxnSpPr/>
          <p:nvPr/>
        </p:nvCxnSpPr>
        <p:spPr>
          <a:xfrm>
            <a:off x="2207568" y="3107500"/>
            <a:ext cx="846067" cy="41277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8761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27448" y="332656"/>
            <a:ext cx="8334486" cy="744791"/>
          </a:xfrm>
        </p:spPr>
        <p:txBody>
          <a:bodyPr>
            <a:noAutofit/>
          </a:bodyPr>
          <a:lstStyle/>
          <a:p>
            <a:r>
              <a:rPr lang="en-US" altLang="zh-TW" sz="4300" dirty="0" smtClean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3.1.2 </a:t>
            </a:r>
            <a:r>
              <a:rPr lang="zh-TW" altLang="en-US" sz="4300" dirty="0" smtClean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審查評分及模擬</a:t>
            </a:r>
            <a:r>
              <a:rPr lang="zh-TW" altLang="en-US" sz="4300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試</a:t>
            </a:r>
            <a:r>
              <a:rPr lang="zh-TW" altLang="en-US" sz="4300" dirty="0" smtClean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評</a:t>
            </a:r>
            <a:endParaRPr lang="en-US" altLang="zh-TW" sz="4300" dirty="0">
              <a:solidFill>
                <a:schemeClr val="accent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767408" y="1196752"/>
            <a:ext cx="11185238" cy="4487064"/>
          </a:xfrm>
        </p:spPr>
        <p:txBody>
          <a:bodyPr>
            <a:normAutofit/>
          </a:bodyPr>
          <a:lstStyle/>
          <a:p>
            <a:pPr marL="742950" indent="-742950">
              <a:lnSpc>
                <a:spcPts val="3120"/>
              </a:lnSpc>
              <a:spcAft>
                <a:spcPts val="0"/>
              </a:spcAft>
              <a:buFont typeface="+mj-lt"/>
              <a:buAutoNum type="arabicPeriod"/>
            </a:pPr>
            <a:endParaRPr lang="en-US" altLang="zh-TW" sz="2600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742950" indent="-742950">
              <a:lnSpc>
                <a:spcPts val="3120"/>
              </a:lnSpc>
              <a:spcAft>
                <a:spcPts val="0"/>
              </a:spcAft>
              <a:buFont typeface="+mj-lt"/>
              <a:buAutoNum type="arabicPeriod"/>
            </a:pPr>
            <a:r>
              <a:rPr lang="zh-TW" altLang="en-US" sz="3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備審資料審查英語組 </a:t>
            </a:r>
            <a:r>
              <a:rPr lang="en-US" altLang="zh-TW" sz="32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32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甄選入學</a:t>
            </a:r>
            <a:r>
              <a:rPr lang="en-US" altLang="zh-TW" sz="3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32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</a:t>
            </a:r>
            <a:endParaRPr lang="en-US" altLang="zh-TW" sz="3200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742950" indent="-742950">
              <a:lnSpc>
                <a:spcPts val="3120"/>
              </a:lnSpc>
              <a:spcAft>
                <a:spcPts val="0"/>
              </a:spcAft>
              <a:buFont typeface="+mj-lt"/>
              <a:buAutoNum type="arabicPeriod"/>
            </a:pPr>
            <a:r>
              <a:rPr lang="zh-TW" altLang="en-US" sz="3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備審資料審查日語組 </a:t>
            </a:r>
            <a:r>
              <a:rPr lang="en-US" altLang="zh-TW" sz="32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32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甄選入學</a:t>
            </a:r>
            <a:r>
              <a:rPr lang="en-US" altLang="zh-TW" sz="32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pPr marL="742950" indent="-742950">
              <a:lnSpc>
                <a:spcPts val="3120"/>
              </a:lnSpc>
              <a:spcAft>
                <a:spcPts val="0"/>
              </a:spcAft>
              <a:buFont typeface="+mj-lt"/>
              <a:buAutoNum type="arabicPeriod"/>
            </a:pPr>
            <a:r>
              <a:rPr lang="zh-TW" altLang="en-US" sz="3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術科實作 </a:t>
            </a:r>
            <a:r>
              <a:rPr lang="en-US" altLang="zh-TW" sz="3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32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甄選入學</a:t>
            </a:r>
            <a:r>
              <a:rPr lang="en-US" altLang="zh-TW" sz="32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32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因疫情取消</a:t>
            </a:r>
            <a:endParaRPr lang="en-US" altLang="zh-TW" sz="3200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lnSpc>
                <a:spcPts val="3120"/>
              </a:lnSpc>
              <a:spcAft>
                <a:spcPts val="0"/>
              </a:spcAft>
              <a:buNone/>
            </a:pPr>
            <a:endParaRPr lang="en-US" altLang="zh-TW" sz="32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A2BF3-6618-4326-AD80-7D37EB368D2C}" type="datetime1">
              <a:rPr lang="zh-TW" altLang="en-US" smtClean="0"/>
              <a:t>2021/8/18</a:t>
            </a:fld>
            <a:endParaRPr lang="zh-TW" altLang="en-US" dirty="0"/>
          </a:p>
        </p:txBody>
      </p:sp>
      <p:pic>
        <p:nvPicPr>
          <p:cNvPr id="8195" name="Picture 3" descr="C:\Users\user\Desktop\試務_190621_00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4072" y="3429000"/>
            <a:ext cx="4928096" cy="2741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9948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27448" y="332656"/>
            <a:ext cx="8334486" cy="744791"/>
          </a:xfrm>
        </p:spPr>
        <p:txBody>
          <a:bodyPr>
            <a:noAutofit/>
          </a:bodyPr>
          <a:lstStyle/>
          <a:p>
            <a:r>
              <a:rPr lang="en-US" altLang="zh-TW" sz="4300" dirty="0" smtClean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3.1.3 </a:t>
            </a:r>
            <a:r>
              <a:rPr lang="zh-TW" altLang="en-US" sz="4300" dirty="0" smtClean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審查後差分機制檢核</a:t>
            </a:r>
            <a:endParaRPr lang="en-US" altLang="zh-TW" sz="4300" dirty="0">
              <a:solidFill>
                <a:schemeClr val="accent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767408" y="1196752"/>
            <a:ext cx="11185238" cy="4487064"/>
          </a:xfrm>
        </p:spPr>
        <p:txBody>
          <a:bodyPr>
            <a:normAutofit/>
          </a:bodyPr>
          <a:lstStyle/>
          <a:p>
            <a:pPr marL="742950" indent="-742950">
              <a:lnSpc>
                <a:spcPts val="3120"/>
              </a:lnSpc>
              <a:spcAft>
                <a:spcPts val="0"/>
              </a:spcAft>
              <a:buFont typeface="+mj-lt"/>
              <a:buAutoNum type="arabicPeriod"/>
            </a:pPr>
            <a:endParaRPr lang="en-US" altLang="zh-TW" sz="2600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742950" indent="-742950">
              <a:lnSpc>
                <a:spcPts val="3120"/>
              </a:lnSpc>
              <a:spcAft>
                <a:spcPts val="0"/>
              </a:spcAft>
              <a:buFont typeface="+mj-lt"/>
              <a:buAutoNum type="arabicPeriod"/>
            </a:pPr>
            <a:r>
              <a:rPr lang="zh-TW" altLang="en-US" sz="28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差</a:t>
            </a:r>
            <a:r>
              <a:rPr lang="zh-TW" altLang="en-US" sz="28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分檢核機制啟動</a:t>
            </a:r>
            <a:r>
              <a:rPr lang="en-US" altLang="zh-TW" sz="28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sz="28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差</a:t>
            </a:r>
            <a:r>
              <a:rPr lang="en-US" altLang="zh-TW" sz="28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</a:t>
            </a:r>
            <a:r>
              <a:rPr lang="zh-TW" altLang="en-US" sz="28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分以上</a:t>
            </a:r>
            <a:endParaRPr lang="en-US" altLang="zh-TW" sz="28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742950" indent="-742950">
              <a:lnSpc>
                <a:spcPts val="3120"/>
              </a:lnSpc>
              <a:spcAft>
                <a:spcPts val="0"/>
              </a:spcAft>
              <a:buFont typeface="+mj-lt"/>
              <a:buAutoNum type="arabicPeriod"/>
            </a:pPr>
            <a:r>
              <a:rPr lang="zh-TW" altLang="en-US" sz="28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差</a:t>
            </a:r>
            <a:r>
              <a:rPr lang="zh-TW" altLang="en-US" sz="28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分檢核方式</a:t>
            </a:r>
            <a:r>
              <a:rPr lang="en-US" altLang="zh-TW" sz="28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 </a:t>
            </a:r>
            <a:r>
              <a:rPr lang="zh-TW" altLang="en-US" sz="28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召開會議檢視並採委員</a:t>
            </a:r>
            <a:r>
              <a:rPr lang="zh-TW" altLang="en-US" sz="28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多數共識</a:t>
            </a:r>
            <a:r>
              <a:rPr lang="zh-TW" altLang="en-US" sz="28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決</a:t>
            </a:r>
            <a:endParaRPr lang="en-US" altLang="zh-TW" sz="2800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742950" indent="-742950">
              <a:lnSpc>
                <a:spcPts val="3120"/>
              </a:lnSpc>
              <a:spcAft>
                <a:spcPts val="0"/>
              </a:spcAft>
              <a:buFont typeface="+mj-lt"/>
              <a:buAutoNum type="arabicPeriod"/>
            </a:pPr>
            <a:r>
              <a:rPr lang="zh-TW" altLang="en-US" sz="28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備審資料審查</a:t>
            </a:r>
            <a:r>
              <a:rPr lang="en-US" altLang="zh-TW" sz="28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8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甄選入學</a:t>
            </a:r>
            <a:r>
              <a:rPr lang="en-US" altLang="zh-TW" sz="28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):</a:t>
            </a:r>
            <a:r>
              <a:rPr lang="zh-TW" altLang="en-US" sz="28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28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約</a:t>
            </a:r>
            <a:r>
              <a:rPr lang="en-US" altLang="zh-TW" sz="28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165</a:t>
            </a:r>
            <a:r>
              <a:rPr lang="zh-TW" altLang="en-US" sz="28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份</a:t>
            </a:r>
            <a:endParaRPr lang="en-US" altLang="zh-TW" sz="2800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lnSpc>
                <a:spcPts val="3120"/>
              </a:lnSpc>
              <a:spcAft>
                <a:spcPts val="0"/>
              </a:spcAft>
              <a:buNone/>
            </a:pPr>
            <a:endParaRPr lang="en-US" altLang="zh-TW" sz="2800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lnSpc>
                <a:spcPct val="100000"/>
              </a:lnSpc>
              <a:spcAft>
                <a:spcPts val="0"/>
              </a:spcAft>
              <a:buNone/>
            </a:pPr>
            <a:endParaRPr lang="en-US" altLang="zh-TW" sz="26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A2BF3-6618-4326-AD80-7D37EB368D2C}" type="datetime1">
              <a:rPr lang="zh-TW" altLang="en-US" smtClean="0"/>
              <a:t>2021/8/18</a:t>
            </a:fld>
            <a:endParaRPr lang="zh-TW" altLang="en-US" dirty="0"/>
          </a:p>
        </p:txBody>
      </p:sp>
      <p:pic>
        <p:nvPicPr>
          <p:cNvPr id="5" name="Picture 2" descr="C:\Users\user\Desktop\試務_190621_00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064" y="3501008"/>
            <a:ext cx="5072112" cy="2682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2854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27448" y="332656"/>
            <a:ext cx="8334486" cy="744791"/>
          </a:xfrm>
        </p:spPr>
        <p:txBody>
          <a:bodyPr>
            <a:noAutofit/>
          </a:bodyPr>
          <a:lstStyle/>
          <a:p>
            <a:r>
              <a:rPr lang="en-US" altLang="zh-TW" sz="4300" dirty="0" smtClean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3.2 </a:t>
            </a:r>
            <a:r>
              <a:rPr lang="zh-TW" altLang="en-US" sz="4300" dirty="0" smtClean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模擬試評後優缺點檢討</a:t>
            </a:r>
            <a:endParaRPr lang="en-US" altLang="zh-TW" sz="4300" dirty="0">
              <a:solidFill>
                <a:schemeClr val="accent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271464" y="1412776"/>
            <a:ext cx="8928992" cy="4487064"/>
          </a:xfrm>
        </p:spPr>
        <p:txBody>
          <a:bodyPr>
            <a:normAutofit/>
          </a:bodyPr>
          <a:lstStyle/>
          <a:p>
            <a:pPr marL="742950" indent="-742950">
              <a:lnSpc>
                <a:spcPts val="3120"/>
              </a:lnSpc>
              <a:spcAft>
                <a:spcPts val="0"/>
              </a:spcAft>
              <a:buFont typeface="+mj-lt"/>
              <a:buAutoNum type="arabicPeriod"/>
            </a:pPr>
            <a:endParaRPr lang="en-US" altLang="zh-TW" sz="2600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742950" indent="-742950">
              <a:lnSpc>
                <a:spcPts val="3120"/>
              </a:lnSpc>
              <a:spcAft>
                <a:spcPts val="0"/>
              </a:spcAft>
              <a:buFont typeface="+mj-lt"/>
              <a:buAutoNum type="arabicPeriod"/>
            </a:pPr>
            <a:r>
              <a:rPr lang="zh-TW" altLang="en-US" sz="28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制定適合的評量指標</a:t>
            </a:r>
            <a:r>
              <a:rPr lang="zh-TW" altLang="en-US" sz="2800" dirty="0" smtClean="0">
                <a:solidFill>
                  <a:schemeClr val="tx1"/>
                </a:solidFill>
                <a:latin typeface="新細明體"/>
                <a:ea typeface="新細明體"/>
              </a:rPr>
              <a:t>，</a:t>
            </a:r>
            <a:r>
              <a:rPr lang="zh-TW" altLang="en-US" sz="28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能讓</a:t>
            </a:r>
            <a:r>
              <a:rPr lang="zh-TW" altLang="en-US" sz="28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標準一致性</a:t>
            </a:r>
            <a:r>
              <a:rPr lang="zh-TW" altLang="en-US" sz="28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提高</a:t>
            </a:r>
            <a:endParaRPr lang="en-US" altLang="zh-TW" sz="2800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742950" indent="-742950">
              <a:lnSpc>
                <a:spcPts val="3120"/>
              </a:lnSpc>
              <a:spcAft>
                <a:spcPts val="0"/>
              </a:spcAft>
              <a:buFont typeface="+mj-lt"/>
              <a:buAutoNum type="arabicPeriod"/>
            </a:pPr>
            <a:r>
              <a:rPr lang="zh-TW" altLang="en-US" sz="28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高中職歷年成績</a:t>
            </a:r>
            <a:r>
              <a:rPr lang="zh-TW" altLang="en-US" sz="2800" dirty="0" smtClean="0">
                <a:solidFill>
                  <a:schemeClr val="tx1"/>
                </a:solidFill>
                <a:latin typeface="新細明體"/>
                <a:ea typeface="新細明體"/>
              </a:rPr>
              <a:t>，</a:t>
            </a:r>
            <a:r>
              <a:rPr lang="zh-TW" altLang="en-US" sz="28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各校評分</a:t>
            </a:r>
            <a:r>
              <a:rPr lang="zh-TW" altLang="en-US" sz="28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標準不一</a:t>
            </a:r>
            <a:endParaRPr lang="en-US" altLang="zh-TW" sz="2800" dirty="0" smtClean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742950" indent="-742950">
              <a:lnSpc>
                <a:spcPts val="3120"/>
              </a:lnSpc>
              <a:spcAft>
                <a:spcPts val="0"/>
              </a:spcAft>
              <a:buFont typeface="+mj-lt"/>
              <a:buAutoNum type="arabicPeriod"/>
            </a:pPr>
            <a:r>
              <a:rPr lang="zh-TW" altLang="en-US" sz="28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評分</a:t>
            </a:r>
            <a:r>
              <a:rPr lang="zh-TW" altLang="en-US" sz="28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時間過長影響評審老師</a:t>
            </a:r>
            <a:r>
              <a:rPr lang="zh-TW" altLang="en-US" sz="28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專注度</a:t>
            </a:r>
            <a:endParaRPr lang="en-US" altLang="zh-TW" sz="2800" dirty="0" smtClean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lnSpc>
                <a:spcPts val="3120"/>
              </a:lnSpc>
              <a:spcAft>
                <a:spcPts val="0"/>
              </a:spcAft>
              <a:buNone/>
            </a:pPr>
            <a:endParaRPr lang="en-US" altLang="zh-TW" sz="2800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lnSpc>
                <a:spcPct val="100000"/>
              </a:lnSpc>
              <a:spcAft>
                <a:spcPts val="0"/>
              </a:spcAft>
              <a:buNone/>
            </a:pPr>
            <a:endParaRPr lang="en-US" altLang="zh-TW" sz="26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A2BF3-6618-4326-AD80-7D37EB368D2C}" type="datetime1">
              <a:rPr lang="zh-TW" altLang="en-US" smtClean="0"/>
              <a:t>2021/8/18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528961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343472" y="332656"/>
            <a:ext cx="8229600" cy="778098"/>
          </a:xfrm>
        </p:spPr>
        <p:txBody>
          <a:bodyPr>
            <a:normAutofit fontScale="90000"/>
          </a:bodyPr>
          <a:lstStyle/>
          <a:p>
            <a:r>
              <a:rPr lang="zh-TW" altLang="en-US" dirty="0" smtClean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技職端備審資料經驗分享</a:t>
            </a:r>
            <a:r>
              <a:rPr lang="en-US" altLang="zh-TW" dirty="0" smtClean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dirty="0" smtClean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外語群</a:t>
            </a:r>
            <a:endParaRPr lang="zh-TW" altLang="en-US" dirty="0">
              <a:solidFill>
                <a:schemeClr val="accent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055440" y="1412776"/>
            <a:ext cx="8229600" cy="3849292"/>
          </a:xfrm>
        </p:spPr>
        <p:txBody>
          <a:bodyPr>
            <a:normAutofit/>
          </a:bodyPr>
          <a:lstStyle/>
          <a:p>
            <a:pPr marL="742950" indent="-742950">
              <a:lnSpc>
                <a:spcPct val="100000"/>
              </a:lnSpc>
              <a:spcAft>
                <a:spcPts val="0"/>
              </a:spcAft>
              <a:buFont typeface="+mj-lt"/>
              <a:buAutoNum type="arabicPeriod"/>
            </a:pP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嶺東科技大學應用外語系</a:t>
            </a:r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推動歷程</a:t>
            </a:r>
            <a:endParaRPr lang="en-US" altLang="zh-TW" sz="32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742950" indent="-742950">
              <a:lnSpc>
                <a:spcPct val="100000"/>
              </a:lnSpc>
              <a:spcAft>
                <a:spcPts val="0"/>
              </a:spcAft>
              <a:buFont typeface="+mj-lt"/>
              <a:buAutoNum type="arabicPeriod"/>
            </a:pPr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備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審資料審查成果示例</a:t>
            </a:r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742950" indent="-742950">
              <a:lnSpc>
                <a:spcPct val="100000"/>
              </a:lnSpc>
              <a:spcAft>
                <a:spcPts val="0"/>
              </a:spcAft>
              <a:buFont typeface="+mj-lt"/>
              <a:buAutoNum type="arabicPeriod"/>
            </a:pP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備審</a:t>
            </a:r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資料審查經驗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分享</a:t>
            </a:r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742950" indent="-742950">
              <a:lnSpc>
                <a:spcPct val="100000"/>
              </a:lnSpc>
              <a:spcAft>
                <a:spcPts val="0"/>
              </a:spcAft>
              <a:buFont typeface="+mj-lt"/>
              <a:buAutoNum type="arabicPeriod"/>
            </a:pP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備審</a:t>
            </a:r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資料準備建議</a:t>
            </a:r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742950" indent="-742950">
              <a:lnSpc>
                <a:spcPct val="100000"/>
              </a:lnSpc>
              <a:spcAft>
                <a:spcPts val="0"/>
              </a:spcAft>
              <a:buFont typeface="+mj-lt"/>
              <a:buAutoNum type="arabicPeriod"/>
            </a:pPr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課程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學習</a:t>
            </a:r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成果 </a:t>
            </a:r>
            <a:endParaRPr lang="en-US" altLang="zh-TW" sz="32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742950" indent="-742950">
              <a:lnSpc>
                <a:spcPct val="100000"/>
              </a:lnSpc>
              <a:spcAft>
                <a:spcPts val="0"/>
              </a:spcAft>
              <a:buFont typeface="+mj-lt"/>
              <a:buAutoNum type="arabicPeriod"/>
            </a:pPr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結語</a:t>
            </a:r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F2786-4C85-47FA-8938-E9587BB216C5}" type="datetime1">
              <a:rPr lang="zh-TW" altLang="en-US" smtClean="0"/>
              <a:t>2021/8/18</a:t>
            </a:fld>
            <a:endParaRPr lang="zh-TW" alt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040" y="2166317"/>
            <a:ext cx="5400600" cy="3600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文字方塊 7"/>
          <p:cNvSpPr txBox="1"/>
          <p:nvPr/>
        </p:nvSpPr>
        <p:spPr>
          <a:xfrm>
            <a:off x="7680176" y="5741987"/>
            <a:ext cx="367240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800" dirty="0" smtClean="0"/>
              <a:t>資料引用</a:t>
            </a:r>
            <a:r>
              <a:rPr lang="en-US" altLang="zh-TW" sz="800" dirty="0" smtClean="0"/>
              <a:t>:</a:t>
            </a:r>
            <a:r>
              <a:rPr lang="zh-TW" altLang="en-US" sz="800" dirty="0" smtClean="0"/>
              <a:t> 國立雲林科技大學  工業設計系因應</a:t>
            </a:r>
            <a:r>
              <a:rPr lang="en-US" altLang="zh-TW" sz="800" dirty="0" smtClean="0"/>
              <a:t>108</a:t>
            </a:r>
            <a:r>
              <a:rPr lang="zh-TW" altLang="en-US" sz="800" dirty="0" smtClean="0"/>
              <a:t>新課綱變革</a:t>
            </a:r>
            <a:endParaRPr lang="zh-TW" altLang="en-US" sz="800" dirty="0"/>
          </a:p>
        </p:txBody>
      </p:sp>
    </p:spTree>
    <p:extLst>
      <p:ext uri="{BB962C8B-B14F-4D97-AF65-F5344CB8AC3E}">
        <p14:creationId xmlns:p14="http://schemas.microsoft.com/office/powerpoint/2010/main" val="3829381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50776" y="379515"/>
            <a:ext cx="8229600" cy="778098"/>
          </a:xfrm>
        </p:spPr>
        <p:txBody>
          <a:bodyPr>
            <a:normAutofit/>
          </a:bodyPr>
          <a:lstStyle/>
          <a:p>
            <a:r>
              <a:rPr lang="en-US" altLang="zh-TW" sz="4300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4. </a:t>
            </a:r>
            <a:r>
              <a:rPr lang="zh-TW" altLang="en-US" sz="4300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備</a:t>
            </a:r>
            <a:r>
              <a:rPr lang="zh-TW" altLang="en-US" sz="4300" dirty="0" smtClean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審資料準備建議</a:t>
            </a:r>
            <a:endParaRPr lang="zh-TW" altLang="en-US" sz="4300" dirty="0">
              <a:solidFill>
                <a:schemeClr val="accent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415480" y="1484785"/>
            <a:ext cx="8733656" cy="5001419"/>
          </a:xfrm>
        </p:spPr>
        <p:txBody>
          <a:bodyPr/>
          <a:lstStyle/>
          <a:p>
            <a:pPr marL="514350" lvl="1" indent="-514350">
              <a:spcBef>
                <a:spcPts val="1200"/>
              </a:spcBef>
              <a:spcAft>
                <a:spcPts val="200"/>
              </a:spcAft>
              <a:buSzPct val="100000"/>
              <a:buFont typeface="+mj-lt"/>
              <a:buAutoNum type="arabicPeriod"/>
            </a:pPr>
            <a:r>
              <a:rPr lang="zh-TW" altLang="en-US" sz="28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了解招生選才</a:t>
            </a:r>
            <a:r>
              <a:rPr lang="zh-TW" altLang="en-US" sz="28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作法變革</a:t>
            </a:r>
            <a:endParaRPr lang="en-US" altLang="zh-TW" sz="2800" dirty="0" smtClean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14350" lvl="1" indent="-514350">
              <a:spcBef>
                <a:spcPts val="1200"/>
              </a:spcBef>
              <a:spcAft>
                <a:spcPts val="200"/>
              </a:spcAft>
              <a:buSzPct val="100000"/>
              <a:buFont typeface="+mj-lt"/>
              <a:buAutoNum type="arabicPeriod"/>
            </a:pPr>
            <a:r>
              <a:rPr lang="zh-TW" altLang="en-US" sz="28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了解</a:t>
            </a:r>
            <a:r>
              <a:rPr lang="zh-TW" altLang="en-US" sz="28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學習歷程</a:t>
            </a:r>
            <a:r>
              <a:rPr lang="zh-TW" altLang="en-US" sz="28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檔案</a:t>
            </a:r>
            <a:r>
              <a:rPr lang="zh-TW" altLang="en-US" sz="28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內容</a:t>
            </a:r>
            <a:r>
              <a:rPr lang="zh-TW" altLang="en-US" sz="28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及</a:t>
            </a:r>
            <a:r>
              <a:rPr lang="zh-TW" altLang="en-US" sz="28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精神 </a:t>
            </a:r>
            <a:endParaRPr lang="en-US" altLang="zh-TW" sz="2800" dirty="0" smtClean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14350" lvl="1" indent="-514350">
              <a:spcBef>
                <a:spcPts val="1200"/>
              </a:spcBef>
              <a:spcAft>
                <a:spcPts val="200"/>
              </a:spcAft>
              <a:buSzPct val="100000"/>
              <a:buFont typeface="+mj-lt"/>
              <a:buAutoNum type="arabicPeriod"/>
            </a:pPr>
            <a:r>
              <a:rPr lang="zh-TW" altLang="en-US" sz="28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熟悉</a:t>
            </a:r>
            <a:r>
              <a:rPr lang="zh-TW" altLang="en-US" sz="28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入學規範</a:t>
            </a:r>
            <a:endParaRPr lang="en-US" altLang="zh-TW" sz="2800" dirty="0" smtClean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14350" lvl="1" indent="-514350">
              <a:spcBef>
                <a:spcPts val="1200"/>
              </a:spcBef>
              <a:spcAft>
                <a:spcPts val="200"/>
              </a:spcAft>
              <a:buSzPct val="100000"/>
              <a:buFont typeface="+mj-lt"/>
              <a:buAutoNum type="arabicPeriod"/>
            </a:pPr>
            <a:r>
              <a:rPr lang="zh-TW" altLang="en-US" sz="28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了解</a:t>
            </a:r>
            <a:r>
              <a:rPr lang="zh-TW" altLang="en-US" sz="28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系所特色</a:t>
            </a:r>
            <a:endParaRPr lang="en-US" altLang="zh-TW" sz="28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dirty="0" smtClean="0"/>
          </a:p>
          <a:p>
            <a:endParaRPr lang="en-US" altLang="zh-TW" dirty="0" smtClean="0"/>
          </a:p>
          <a:p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A4ACB-EEC1-4EF9-9ED8-3432DC3B6F0F}" type="datetime1">
              <a:rPr lang="zh-TW" altLang="en-US" smtClean="0"/>
              <a:t>2021/8/18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055135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4300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4.1 </a:t>
            </a:r>
            <a:r>
              <a:rPr lang="zh-TW" altLang="en-US" sz="4300" dirty="0" smtClean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招生選才作法變革</a:t>
            </a:r>
            <a:endParaRPr lang="zh-TW" altLang="en-US" sz="4300" dirty="0">
              <a:solidFill>
                <a:schemeClr val="accent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07368" y="1329464"/>
            <a:ext cx="8229600" cy="47133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TW" sz="2600" dirty="0">
                <a:solidFill>
                  <a:schemeClr val="accent1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4.1.1</a:t>
            </a:r>
            <a:r>
              <a:rPr lang="zh-TW" altLang="en-US" sz="2600" dirty="0">
                <a:solidFill>
                  <a:schemeClr val="accent1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學習</a:t>
            </a:r>
            <a:r>
              <a:rPr lang="zh-TW" altLang="en-US" sz="26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歷程檔與</a:t>
            </a:r>
            <a:r>
              <a:rPr lang="zh-TW" altLang="en-US" sz="2600" dirty="0">
                <a:solidFill>
                  <a:schemeClr val="accent1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備審資料的不同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50"/>
          <a:stretch/>
        </p:blipFill>
        <p:spPr bwMode="auto">
          <a:xfrm>
            <a:off x="227112" y="1890977"/>
            <a:ext cx="7776864" cy="4245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97202-D235-44E1-AC07-9FDBB110F279}" type="datetime1">
              <a:rPr lang="zh-TW" altLang="en-US" smtClean="0"/>
              <a:t>2021/8/18</a:t>
            </a:fld>
            <a:endParaRPr lang="zh-TW" altLang="en-US" dirty="0"/>
          </a:p>
        </p:txBody>
      </p:sp>
      <p:sp>
        <p:nvSpPr>
          <p:cNvPr id="6" name="文字方塊 5"/>
          <p:cNvSpPr txBox="1"/>
          <p:nvPr/>
        </p:nvSpPr>
        <p:spPr>
          <a:xfrm>
            <a:off x="2639616" y="5920973"/>
            <a:ext cx="367240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800" dirty="0" smtClean="0"/>
              <a:t>資料引用</a:t>
            </a:r>
            <a:r>
              <a:rPr lang="en-US" altLang="zh-TW" sz="800" dirty="0" smtClean="0"/>
              <a:t>:</a:t>
            </a:r>
            <a:r>
              <a:rPr lang="zh-TW" altLang="en-US" sz="800" dirty="0" smtClean="0"/>
              <a:t> 教育部 十二年國民基本教育課程綱要與高級中等學校學習歷程檔案</a:t>
            </a:r>
            <a:endParaRPr lang="zh-TW" altLang="en-US" sz="800" dirty="0"/>
          </a:p>
        </p:txBody>
      </p:sp>
      <p:sp>
        <p:nvSpPr>
          <p:cNvPr id="5" name="矩形 4"/>
          <p:cNvSpPr/>
          <p:nvPr/>
        </p:nvSpPr>
        <p:spPr>
          <a:xfrm>
            <a:off x="7968208" y="1884528"/>
            <a:ext cx="4056112" cy="28469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lvl="1" indent="-514350">
              <a:spcBef>
                <a:spcPts val="1200"/>
              </a:spcBef>
              <a:spcAft>
                <a:spcPts val="200"/>
              </a:spcAft>
              <a:buSzPct val="100000"/>
              <a:buFont typeface="Wingdings" panose="05000000000000000000" pitchFamily="2" charset="2"/>
              <a:buChar char="u"/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回應新課綱</a:t>
            </a:r>
            <a:r>
              <a:rPr lang="zh-TW" altLang="en-US" sz="2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多元課程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特色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14350" lvl="1" indent="-514350">
              <a:spcBef>
                <a:spcPts val="1200"/>
              </a:spcBef>
              <a:spcAft>
                <a:spcPts val="200"/>
              </a:spcAft>
              <a:buSzPct val="100000"/>
              <a:buFont typeface="Wingdings" panose="05000000000000000000" pitchFamily="2" charset="2"/>
              <a:buChar char="u"/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展現</a:t>
            </a:r>
            <a:r>
              <a:rPr lang="zh-TW" altLang="en-US" sz="2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個人學習特色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與</a:t>
            </a:r>
            <a:r>
              <a:rPr lang="zh-TW" altLang="en-US" sz="2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適性學習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的軌跡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14350" lvl="1" indent="-514350">
              <a:spcBef>
                <a:spcPts val="1200"/>
              </a:spcBef>
              <a:spcAft>
                <a:spcPts val="200"/>
              </a:spcAft>
              <a:buSzPct val="100000"/>
              <a:buFont typeface="Wingdings" panose="05000000000000000000" pitchFamily="2" charset="2"/>
              <a:buChar char="u"/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補充</a:t>
            </a:r>
            <a:r>
              <a:rPr lang="zh-TW" altLang="en-US" sz="2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考試無法顯示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的部分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14350" lvl="1" indent="-514350">
              <a:spcBef>
                <a:spcPts val="1200"/>
              </a:spcBef>
              <a:spcAft>
                <a:spcPts val="200"/>
              </a:spcAft>
              <a:buSzPct val="100000"/>
              <a:buFont typeface="Wingdings" panose="05000000000000000000" pitchFamily="2" charset="2"/>
              <a:buChar char="u"/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協助學生</a:t>
            </a:r>
            <a:r>
              <a:rPr lang="zh-TW" altLang="en-US" sz="2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生涯探索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和定向參考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8003976" y="4869160"/>
            <a:ext cx="4020344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800" dirty="0"/>
              <a:t>資料引用</a:t>
            </a:r>
            <a:r>
              <a:rPr lang="en-US" altLang="zh-TW" sz="800" dirty="0" smtClean="0"/>
              <a:t>:</a:t>
            </a:r>
            <a:r>
              <a:rPr lang="zh-TW" altLang="en-US" sz="800" dirty="0" smtClean="0"/>
              <a:t>國立虎尾科技大學電機工程系 電機與電子群學習歷程被審資料審查經驗分享</a:t>
            </a:r>
            <a:endParaRPr lang="zh-TW" altLang="en-US" sz="800" dirty="0"/>
          </a:p>
        </p:txBody>
      </p:sp>
    </p:spTree>
    <p:extLst>
      <p:ext uri="{BB962C8B-B14F-4D97-AF65-F5344CB8AC3E}">
        <p14:creationId xmlns:p14="http://schemas.microsoft.com/office/powerpoint/2010/main" val="1228585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415480" y="260648"/>
            <a:ext cx="8229600" cy="847580"/>
          </a:xfrm>
        </p:spPr>
        <p:txBody>
          <a:bodyPr>
            <a:noAutofit/>
          </a:bodyPr>
          <a:lstStyle/>
          <a:p>
            <a:r>
              <a:rPr lang="en-US" altLang="zh-TW" sz="4300" dirty="0" smtClean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4.2</a:t>
            </a:r>
            <a:r>
              <a:rPr lang="zh-TW" altLang="en-US" sz="4300" dirty="0" smtClean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4300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學習歷程檔案的</a:t>
            </a:r>
            <a:r>
              <a:rPr lang="zh-TW" altLang="en-US" sz="4300" dirty="0" smtClean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內容及精神</a:t>
            </a:r>
            <a:endParaRPr lang="zh-TW" altLang="en-US" sz="4300" dirty="0">
              <a:solidFill>
                <a:schemeClr val="accent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90"/>
          <a:stretch/>
        </p:blipFill>
        <p:spPr bwMode="auto">
          <a:xfrm>
            <a:off x="263352" y="1412775"/>
            <a:ext cx="6984776" cy="474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0C51E-531D-4B2B-8D57-44E1CCD1C23F}" type="datetime1">
              <a:rPr lang="zh-TW" altLang="en-US" smtClean="0"/>
              <a:t>2021/8/18</a:t>
            </a:fld>
            <a:endParaRPr lang="zh-TW" altLang="en-US" dirty="0"/>
          </a:p>
        </p:txBody>
      </p:sp>
      <p:sp>
        <p:nvSpPr>
          <p:cNvPr id="5" name="文字方塊 4"/>
          <p:cNvSpPr txBox="1"/>
          <p:nvPr/>
        </p:nvSpPr>
        <p:spPr>
          <a:xfrm>
            <a:off x="767408" y="6057002"/>
            <a:ext cx="367240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800" dirty="0" smtClean="0"/>
              <a:t>資料引用</a:t>
            </a:r>
            <a:r>
              <a:rPr lang="en-US" altLang="zh-TW" sz="800" dirty="0" smtClean="0"/>
              <a:t>:</a:t>
            </a:r>
            <a:r>
              <a:rPr lang="zh-TW" altLang="en-US" sz="800" dirty="0" smtClean="0"/>
              <a:t> 國立高雄餐旅大學 </a:t>
            </a:r>
            <a:r>
              <a:rPr lang="en-US" altLang="zh-TW" sz="800" dirty="0" smtClean="0"/>
              <a:t>111</a:t>
            </a:r>
            <a:r>
              <a:rPr lang="zh-TW" altLang="en-US" sz="800" dirty="0" smtClean="0"/>
              <a:t>學年度入學招生評量尺規發展歷程</a:t>
            </a:r>
            <a:endParaRPr lang="zh-TW" altLang="en-US" sz="800" dirty="0"/>
          </a:p>
        </p:txBody>
      </p:sp>
      <p:sp>
        <p:nvSpPr>
          <p:cNvPr id="3" name="矩形 2"/>
          <p:cNvSpPr/>
          <p:nvPr/>
        </p:nvSpPr>
        <p:spPr>
          <a:xfrm>
            <a:off x="7536160" y="1702403"/>
            <a:ext cx="4392488" cy="4196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lvl="1" indent="-514350">
              <a:spcBef>
                <a:spcPts val="1200"/>
              </a:spcBef>
              <a:spcAft>
                <a:spcPts val="200"/>
              </a:spcAft>
              <a:buSzPct val="100000"/>
              <a:buFont typeface="Wingdings" panose="05000000000000000000" pitchFamily="2" charset="2"/>
              <a:buChar char="u"/>
            </a:pP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課程強調</a:t>
            </a:r>
            <a:r>
              <a:rPr lang="zh-TW" altLang="en-US" sz="20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跨領域、探究與實作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取向</a:t>
            </a:r>
            <a:endParaRPr lang="en-US" altLang="zh-TW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14350" lvl="1" indent="-514350">
              <a:spcBef>
                <a:spcPts val="1200"/>
              </a:spcBef>
              <a:spcAft>
                <a:spcPts val="200"/>
              </a:spcAft>
              <a:buSzPct val="100000"/>
              <a:buFont typeface="Wingdings" panose="05000000000000000000" pitchFamily="2" charset="2"/>
              <a:buChar char="u"/>
            </a:pP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改變以考試為中心的成績評量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, 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改以</a:t>
            </a:r>
            <a:r>
              <a:rPr lang="zh-TW" altLang="en-US" sz="20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多元、開放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與能反映學生</a:t>
            </a:r>
            <a:r>
              <a:rPr lang="zh-TW" altLang="en-US" sz="20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如何思考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的方式呈現學習成果</a:t>
            </a:r>
            <a:endParaRPr lang="en-US" altLang="zh-TW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14350" lvl="1" indent="-514350">
              <a:spcBef>
                <a:spcPts val="1200"/>
              </a:spcBef>
              <a:spcAft>
                <a:spcPts val="200"/>
              </a:spcAft>
              <a:buSzPct val="100000"/>
              <a:buFont typeface="Wingdings" panose="05000000000000000000" pitchFamily="2" charset="2"/>
              <a:buChar char="u"/>
            </a:pP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歷程性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記錄學生累積的</a:t>
            </a:r>
            <a:r>
              <a:rPr lang="zh-TW" altLang="en-US" sz="20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學習軌跡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與特色</a:t>
            </a:r>
            <a:endParaRPr lang="en-US" altLang="zh-TW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14350" lvl="1" indent="-514350">
              <a:spcBef>
                <a:spcPts val="1200"/>
              </a:spcBef>
              <a:spcAft>
                <a:spcPts val="200"/>
              </a:spcAft>
              <a:buSzPct val="100000"/>
              <a:buFont typeface="Wingdings" panose="05000000000000000000" pitchFamily="2" charset="2"/>
              <a:buChar char="u"/>
            </a:pP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反思性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讓學生</a:t>
            </a:r>
            <a:r>
              <a:rPr lang="zh-TW" altLang="en-US" sz="20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反思學習成果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, 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思考如何呈現自己的學習表現</a:t>
            </a:r>
            <a:endParaRPr lang="en-US" altLang="zh-TW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14350" lvl="1" indent="-514350">
              <a:spcBef>
                <a:spcPts val="1200"/>
              </a:spcBef>
              <a:spcAft>
                <a:spcPts val="200"/>
              </a:spcAft>
              <a:buSzPct val="100000"/>
              <a:buFont typeface="Wingdings" panose="05000000000000000000" pitchFamily="2" charset="2"/>
              <a:buChar char="u"/>
            </a:pP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工具性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展現學生</a:t>
            </a:r>
            <a:r>
              <a:rPr lang="zh-TW" altLang="en-US" sz="20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使用電腦軟體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及相關能力的</a:t>
            </a:r>
            <a:r>
              <a:rPr lang="zh-TW" altLang="en-US" sz="20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工具</a:t>
            </a:r>
            <a:endParaRPr lang="en-US" altLang="zh-TW" sz="20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8040216" y="5984020"/>
            <a:ext cx="367240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800" dirty="0" smtClean="0"/>
              <a:t>資料引用</a:t>
            </a:r>
            <a:r>
              <a:rPr lang="en-US" altLang="zh-TW" sz="800" dirty="0" smtClean="0"/>
              <a:t>:</a:t>
            </a:r>
            <a:r>
              <a:rPr lang="zh-TW" altLang="en-US" sz="800" dirty="0" smtClean="0"/>
              <a:t> </a:t>
            </a:r>
            <a:r>
              <a:rPr lang="zh-TW" altLang="en-US" sz="800" dirty="0"/>
              <a:t>國立</a:t>
            </a:r>
            <a:r>
              <a:rPr lang="zh-TW" altLang="en-US" sz="800" dirty="0" smtClean="0"/>
              <a:t>清華大學 技高技專學習歷程檔案審查審議計畫</a:t>
            </a:r>
            <a:endParaRPr lang="zh-TW" altLang="en-US" sz="800" dirty="0"/>
          </a:p>
        </p:txBody>
      </p:sp>
    </p:spTree>
    <p:extLst>
      <p:ext uri="{BB962C8B-B14F-4D97-AF65-F5344CB8AC3E}">
        <p14:creationId xmlns:p14="http://schemas.microsoft.com/office/powerpoint/2010/main" val="3403458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415480" y="260648"/>
            <a:ext cx="8229600" cy="847580"/>
          </a:xfrm>
        </p:spPr>
        <p:txBody>
          <a:bodyPr>
            <a:noAutofit/>
          </a:bodyPr>
          <a:lstStyle/>
          <a:p>
            <a:r>
              <a:rPr lang="en-US" altLang="zh-TW" sz="4300" dirty="0" smtClean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4.3</a:t>
            </a:r>
            <a:r>
              <a:rPr lang="zh-TW" altLang="en-US" sz="4300" dirty="0" smtClean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熟悉入學規範</a:t>
            </a:r>
            <a:endParaRPr lang="zh-TW" altLang="en-US" sz="4300" dirty="0">
              <a:solidFill>
                <a:schemeClr val="accent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0C51E-531D-4B2B-8D57-44E1CCD1C23F}" type="datetime1">
              <a:rPr lang="zh-TW" altLang="en-US" smtClean="0"/>
              <a:t>2021/8/18</a:t>
            </a:fld>
            <a:endParaRPr lang="zh-TW" altLang="en-US" dirty="0"/>
          </a:p>
        </p:txBody>
      </p:sp>
      <p:sp>
        <p:nvSpPr>
          <p:cNvPr id="8" name="矩形 7"/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/>
              <a:t> </a:t>
            </a:r>
          </a:p>
        </p:txBody>
      </p:sp>
      <p:pic>
        <p:nvPicPr>
          <p:cNvPr id="12" name="內容版面配置區 5">
            <a:extLst>
              <a:ext uri="{FF2B5EF4-FFF2-40B4-BE49-F238E27FC236}">
                <a16:creationId xmlns="" xmlns:a16="http://schemas.microsoft.com/office/drawing/2014/main" id="{D45EFE44-A6DD-4168-9C59-B1F40A1A220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515"/>
          <a:stretch/>
        </p:blipFill>
        <p:spPr>
          <a:xfrm>
            <a:off x="983432" y="1340768"/>
            <a:ext cx="8988185" cy="43204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3" name="資料來源：108課綱資訊網"/>
          <p:cNvSpPr txBox="1"/>
          <p:nvPr/>
        </p:nvSpPr>
        <p:spPr>
          <a:xfrm>
            <a:off x="3359696" y="5856052"/>
            <a:ext cx="3157271" cy="276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600">
                <a:solidFill>
                  <a:srgbClr val="000000"/>
                </a:solidFill>
                <a:latin typeface="Hannotate TC Regular"/>
                <a:ea typeface="Hannotate TC Regular"/>
                <a:cs typeface="Hannotate TC Regular"/>
                <a:sym typeface="Hannotate TC Regular"/>
              </a:defRPr>
            </a:lvl1pPr>
          </a:lstStyle>
          <a:p>
            <a:r>
              <a:rPr lang="zh-TW" altLang="en-US" sz="1200" dirty="0"/>
              <a:t>資料來源：招策會簡良翰執行長簡報</a:t>
            </a:r>
            <a:r>
              <a:rPr lang="en-US" altLang="zh-TW" sz="1200" dirty="0"/>
              <a:t>(110.5.27)</a:t>
            </a:r>
          </a:p>
        </p:txBody>
      </p:sp>
    </p:spTree>
    <p:extLst>
      <p:ext uri="{BB962C8B-B14F-4D97-AF65-F5344CB8AC3E}">
        <p14:creationId xmlns:p14="http://schemas.microsoft.com/office/powerpoint/2010/main" val="66462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4300" dirty="0" smtClean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4.4</a:t>
            </a:r>
            <a:r>
              <a:rPr lang="zh-TW" altLang="en-US" sz="4300" dirty="0" smtClean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了解</a:t>
            </a:r>
            <a:r>
              <a:rPr lang="zh-TW" altLang="en-US" sz="4300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系所</a:t>
            </a:r>
            <a:r>
              <a:rPr lang="zh-TW" altLang="en-US" sz="4300" dirty="0" smtClean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特色</a:t>
            </a:r>
            <a:r>
              <a:rPr lang="en-US" altLang="zh-TW" sz="4300" dirty="0" smtClean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4300" dirty="0" smtClean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民生學院 應用外語系</a:t>
            </a:r>
            <a:endParaRPr lang="zh-TW" altLang="en-US" sz="4300" dirty="0">
              <a:solidFill>
                <a:schemeClr val="accent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6215D-DF7E-470A-B16B-1562B83EFB55}" type="datetime1">
              <a:rPr lang="zh-TW" altLang="en-US" smtClean="0"/>
              <a:t>2021/8/18</a:t>
            </a:fld>
            <a:endParaRPr lang="zh-TW" alt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357" y="1484528"/>
            <a:ext cx="5040560" cy="3450836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357" y="3645024"/>
            <a:ext cx="5040560" cy="2617243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3032" y="1502809"/>
            <a:ext cx="5472608" cy="4590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704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79376" y="332656"/>
            <a:ext cx="10515600" cy="840218"/>
          </a:xfrm>
        </p:spPr>
        <p:txBody>
          <a:bodyPr>
            <a:normAutofit/>
          </a:bodyPr>
          <a:lstStyle/>
          <a:p>
            <a:r>
              <a:rPr lang="en-US" altLang="zh-TW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4.4</a:t>
            </a:r>
            <a:r>
              <a:rPr lang="zh-TW" altLang="en-US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了解系所特色</a:t>
            </a:r>
            <a:r>
              <a:rPr lang="en-US" altLang="zh-TW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應用</a:t>
            </a:r>
            <a:r>
              <a:rPr lang="zh-TW" altLang="en-US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外</a:t>
            </a:r>
            <a:r>
              <a:rPr lang="zh-TW" altLang="en-US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語系教育目標</a:t>
            </a:r>
            <a:endParaRPr lang="zh-TW" altLang="en-US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文字版面配置區 5"/>
          <p:cNvSpPr>
            <a:spLocks noGrp="1"/>
          </p:cNvSpPr>
          <p:nvPr>
            <p:ph type="body" idx="1"/>
          </p:nvPr>
        </p:nvSpPr>
        <p:spPr>
          <a:xfrm>
            <a:off x="696738" y="1484784"/>
            <a:ext cx="5157787" cy="473824"/>
          </a:xfrm>
        </p:spPr>
        <p:txBody>
          <a:bodyPr/>
          <a:lstStyle/>
          <a:p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4.4.1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應用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外語系應用英語組 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sz="half" idx="2"/>
          </p:nvPr>
        </p:nvSpPr>
        <p:spPr>
          <a:xfrm>
            <a:off x="663549" y="1916832"/>
            <a:ext cx="5232342" cy="1916914"/>
          </a:xfrm>
        </p:spPr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培育學生通曉英語與第二外語，具備國際觀與專業能力，配合模組專業課程，成為外語能力的商務觀光與英語文教人才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zh-TW" altLang="en-US" dirty="0"/>
          </a:p>
        </p:txBody>
      </p:sp>
      <p:sp>
        <p:nvSpPr>
          <p:cNvPr id="7" name="文字版面配置區 6"/>
          <p:cNvSpPr>
            <a:spLocks noGrp="1"/>
          </p:cNvSpPr>
          <p:nvPr>
            <p:ph type="body" sz="quarter" idx="3"/>
          </p:nvPr>
        </p:nvSpPr>
        <p:spPr>
          <a:xfrm>
            <a:off x="6600056" y="1484784"/>
            <a:ext cx="5183188" cy="489930"/>
          </a:xfrm>
        </p:spPr>
        <p:txBody>
          <a:bodyPr/>
          <a:lstStyle/>
          <a:p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4.4.2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應用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外語系應用日語組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內容版面配置區 7"/>
          <p:cNvSpPr>
            <a:spLocks noGrp="1"/>
          </p:cNvSpPr>
          <p:nvPr>
            <p:ph sz="quarter" idx="4"/>
          </p:nvPr>
        </p:nvSpPr>
        <p:spPr>
          <a:xfrm>
            <a:off x="6384032" y="1916832"/>
            <a:ext cx="5183188" cy="1604108"/>
          </a:xfrm>
        </p:spPr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培育通曉雙語與日本產經、文化美學、兼具國際視野之商務觀光人才。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2F3F063-C514-4327-903E-15B5C1B7965F}" type="slidenum">
              <a:rPr lang="zh-TW" altLang="en-US">
                <a:latin typeface="Calibri" panose="020F0502020204030204" pitchFamily="34" charset="0"/>
                <a:ea typeface="新細明體" panose="02020500000000000000" pitchFamily="18" charset="-12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25</a:t>
            </a:fld>
            <a:endParaRPr lang="zh-TW" altLang="en-US">
              <a:latin typeface="Calibri" panose="020F0502020204030204" pitchFamily="34" charset="0"/>
              <a:ea typeface="新細明體" panose="02020500000000000000" pitchFamily="18" charset="-12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663549" y="5675718"/>
            <a:ext cx="1071351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8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核心能力</a:t>
            </a:r>
            <a:r>
              <a:rPr lang="en-US" altLang="zh-TW" sz="28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 </a:t>
            </a:r>
            <a:r>
              <a:rPr lang="zh-TW" altLang="en-US" sz="28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外語文化、資訊應用、專業素養、表達溝通、合作創新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064" y="2852936"/>
            <a:ext cx="4896544" cy="2516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C:\Users\user\Desktop\messageImage_162218553478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86" y="2852936"/>
            <a:ext cx="5688632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4860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標題 7"/>
          <p:cNvSpPr>
            <a:spLocks noGrp="1"/>
          </p:cNvSpPr>
          <p:nvPr>
            <p:ph type="title"/>
          </p:nvPr>
        </p:nvSpPr>
        <p:spPr>
          <a:xfrm>
            <a:off x="335360" y="188640"/>
            <a:ext cx="11161240" cy="766133"/>
          </a:xfrm>
        </p:spPr>
        <p:txBody>
          <a:bodyPr>
            <a:normAutofit fontScale="90000"/>
          </a:bodyPr>
          <a:lstStyle/>
          <a:p>
            <a:r>
              <a:rPr lang="en-US" altLang="zh-TW" sz="40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4.4</a:t>
            </a:r>
            <a:r>
              <a:rPr lang="zh-TW" altLang="en-US" sz="40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了解系所特色</a:t>
            </a:r>
            <a:r>
              <a:rPr lang="en-US" altLang="zh-TW" sz="4000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4000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應用</a:t>
            </a:r>
            <a:r>
              <a:rPr lang="zh-TW" altLang="en-US" sz="40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外</a:t>
            </a:r>
            <a:r>
              <a:rPr lang="zh-TW" altLang="en-US" sz="4000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語系課程特色和就業發展</a:t>
            </a:r>
            <a:endParaRPr lang="zh-TW" altLang="en-US" sz="4000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0" name="內容版面配置區 9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544" y="1288207"/>
            <a:ext cx="5832648" cy="2808312"/>
          </a:xfrm>
        </p:spPr>
      </p:pic>
      <p:sp>
        <p:nvSpPr>
          <p:cNvPr id="7" name="投影片編號版面配置區 6"/>
          <p:cNvSpPr>
            <a:spLocks noGrp="1"/>
          </p:cNvSpPr>
          <p:nvPr>
            <p:ph type="sldNum" sz="quarter" idx="4294967295"/>
          </p:nvPr>
        </p:nvSpPr>
        <p:spPr>
          <a:xfrm>
            <a:off x="9087069" y="6224972"/>
            <a:ext cx="2743200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2441247-B8F3-47BF-9575-53482B7DFC07}" type="slidenum">
              <a:rPr lang="zh-TW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26</a:t>
            </a:fld>
            <a:endParaRPr lang="zh-TW" altLang="en-US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4032" y="1453309"/>
            <a:ext cx="2632766" cy="240773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4" name="內容版面配置區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6360" y="1453309"/>
            <a:ext cx="2678080" cy="2407739"/>
          </a:xfrm>
          <a:prstGeom prst="rect">
            <a:avLst/>
          </a:prstGeom>
          <a:ln w="88900" cap="sq" cmpd="thickThin">
            <a:noFill/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8" name="內容版面配置區 14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3297610" y="4207931"/>
            <a:ext cx="2736304" cy="1892433"/>
          </a:xfrm>
          <a:prstGeom prst="rect">
            <a:avLst/>
          </a:prstGeom>
          <a:noFill/>
          <a:ln>
            <a:noFill/>
            <a:prstDash/>
          </a:ln>
        </p:spPr>
      </p:pic>
      <p:pic>
        <p:nvPicPr>
          <p:cNvPr id="21" name="內容版面配置區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16666" y="4207930"/>
            <a:ext cx="2967498" cy="1892433"/>
          </a:xfrm>
          <a:prstGeom prst="rect">
            <a:avLst/>
          </a:prstGeom>
        </p:spPr>
      </p:pic>
      <p:pic>
        <p:nvPicPr>
          <p:cNvPr id="22" name="圖片 21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54102" y="4207929"/>
            <a:ext cx="2660338" cy="191336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3" name="圖片 22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344" y="4229288"/>
            <a:ext cx="2978348" cy="19039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40801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4300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5.</a:t>
            </a:r>
            <a:r>
              <a:rPr lang="zh-TW" altLang="en-US" sz="4300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課程學習成果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303912" y="1422001"/>
            <a:ext cx="6048672" cy="1286920"/>
          </a:xfrm>
        </p:spPr>
        <p:txBody>
          <a:bodyPr/>
          <a:lstStyle/>
          <a:p>
            <a:pPr marL="0" indent="0">
              <a:buNone/>
            </a:pPr>
            <a:r>
              <a:rPr lang="en-US" altLang="zh-TW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5.1</a:t>
            </a:r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課程學習成果</a:t>
            </a:r>
            <a:r>
              <a:rPr lang="zh-TW" altLang="en-US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內容</a:t>
            </a:r>
            <a:r>
              <a:rPr lang="en-US" altLang="zh-TW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endParaRPr lang="en-US" altLang="zh-TW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>
              <a:buFont typeface="Wingdings" panose="05000000000000000000" pitchFamily="2" charset="2"/>
              <a:buChar char="u"/>
            </a:pPr>
            <a:r>
              <a:rPr lang="zh-TW" altLang="en-US" sz="18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專題實作、實習科目、技能領域課程學習成果</a:t>
            </a:r>
            <a:endParaRPr lang="en-US" altLang="zh-TW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>
              <a:buFont typeface="Wingdings" panose="05000000000000000000" pitchFamily="2" charset="2"/>
              <a:buChar char="u"/>
            </a:pPr>
            <a:r>
              <a:rPr lang="zh-TW" altLang="en-US" sz="18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其他課程學習成果 </a:t>
            </a:r>
            <a:r>
              <a:rPr lang="en-US" altLang="zh-TW" sz="18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18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專業科目、一般科目</a:t>
            </a:r>
            <a:r>
              <a:rPr lang="en-US" altLang="zh-TW" sz="30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en-US" altLang="zh-TW" sz="3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E7D09-1109-4215-B771-C053616CFA3A}" type="datetime1">
              <a:rPr lang="zh-TW" altLang="en-US" smtClean="0"/>
              <a:t>2021/8/18</a:t>
            </a:fld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5774060" y="5985575"/>
            <a:ext cx="6096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TW" altLang="en-US" sz="800" dirty="0"/>
              <a:t>資料引用</a:t>
            </a:r>
            <a:r>
              <a:rPr lang="en-US" altLang="zh-TW" sz="800" dirty="0"/>
              <a:t>:</a:t>
            </a:r>
            <a:r>
              <a:rPr lang="zh-TW" altLang="en-US" sz="800" dirty="0"/>
              <a:t> </a:t>
            </a:r>
            <a:r>
              <a:rPr lang="zh-TW" altLang="en-US" sz="800" dirty="0" smtClean="0"/>
              <a:t> 國立雲林科技大學 學生學習歷程檔案準備與製作宣導</a:t>
            </a:r>
            <a:endParaRPr lang="zh-TW" altLang="en-US" sz="8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90"/>
          <a:stretch/>
        </p:blipFill>
        <p:spPr bwMode="auto">
          <a:xfrm>
            <a:off x="407368" y="1415850"/>
            <a:ext cx="4608512" cy="474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內容版面配置區 2"/>
          <p:cNvSpPr txBox="1">
            <a:spLocks/>
          </p:cNvSpPr>
          <p:nvPr/>
        </p:nvSpPr>
        <p:spPr>
          <a:xfrm>
            <a:off x="5303912" y="2780928"/>
            <a:ext cx="6048672" cy="2952328"/>
          </a:xfrm>
          <a:prstGeom prst="rect">
            <a:avLst/>
          </a:prstGeom>
        </p:spPr>
        <p:txBody>
          <a:bodyPr vert="horz" lIns="0" tIns="45720" rIns="0" bIns="45720" rtlCol="0">
            <a:normAutofit lnSpcReduction="1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TW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5.2 </a:t>
            </a:r>
            <a:r>
              <a:rPr lang="zh-TW" altLang="en-US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課程學習成果</a:t>
            </a:r>
            <a:r>
              <a:rPr lang="zh-TW" altLang="en-US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重點提醒</a:t>
            </a:r>
            <a:endParaRPr lang="en-US" altLang="zh-TW" dirty="0" smtClean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697230" lvl="2" indent="-514350">
              <a:spcBef>
                <a:spcPts val="1200"/>
              </a:spcBef>
              <a:spcAft>
                <a:spcPts val="200"/>
              </a:spcAft>
              <a:buSzPct val="100000"/>
              <a:buFont typeface="Wingdings" panose="05000000000000000000" pitchFamily="2" charset="2"/>
              <a:buChar char="u"/>
            </a:pPr>
            <a:r>
              <a:rPr lang="zh-TW" altLang="en-US" sz="20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完整且</a:t>
            </a:r>
            <a:r>
              <a:rPr lang="zh-TW" altLang="en-US" sz="20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真實呈現</a:t>
            </a:r>
            <a:r>
              <a:rPr lang="zh-TW" altLang="en-US" sz="20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課程學習歷程與成果</a:t>
            </a:r>
            <a:endParaRPr lang="en-US" altLang="zh-TW" sz="2000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697230" lvl="2" indent="-514350">
              <a:spcBef>
                <a:spcPts val="1200"/>
              </a:spcBef>
              <a:spcAft>
                <a:spcPts val="200"/>
              </a:spcAft>
              <a:buSzPct val="100000"/>
              <a:buFont typeface="Wingdings" panose="05000000000000000000" pitchFamily="2" charset="2"/>
              <a:buChar char="u"/>
            </a:pPr>
            <a:r>
              <a:rPr lang="zh-TW" altLang="en-US" sz="20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展現</a:t>
            </a:r>
            <a:r>
              <a:rPr lang="zh-TW" altLang="en-US" sz="20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個人能力特色</a:t>
            </a:r>
            <a:endParaRPr lang="en-US" altLang="zh-TW" sz="2000" dirty="0" smtClean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697230" lvl="2" indent="-514350">
              <a:spcBef>
                <a:spcPts val="1200"/>
              </a:spcBef>
              <a:spcAft>
                <a:spcPts val="200"/>
              </a:spcAft>
              <a:buSzPct val="100000"/>
              <a:buFont typeface="Wingdings" panose="05000000000000000000" pitchFamily="2" charset="2"/>
              <a:buChar char="u"/>
            </a:pPr>
            <a:r>
              <a:rPr lang="zh-TW" altLang="en-US" sz="20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與別人資料有</a:t>
            </a:r>
            <a:r>
              <a:rPr lang="zh-TW" altLang="en-US" sz="20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差異性</a:t>
            </a:r>
            <a:endParaRPr lang="en-US" altLang="zh-TW" sz="2000" dirty="0" smtClean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697230" lvl="2" indent="-514350">
              <a:spcBef>
                <a:spcPts val="1200"/>
              </a:spcBef>
              <a:spcAft>
                <a:spcPts val="200"/>
              </a:spcAft>
              <a:buSzPct val="100000"/>
              <a:buFont typeface="Wingdings" panose="05000000000000000000" pitchFamily="2" charset="2"/>
              <a:buChar char="u"/>
            </a:pPr>
            <a:r>
              <a:rPr lang="zh-TW" altLang="en-US" sz="20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專題實作心得</a:t>
            </a:r>
            <a:r>
              <a:rPr lang="zh-TW" altLang="en-US" sz="20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反思描述</a:t>
            </a:r>
            <a:endParaRPr lang="en-US" altLang="zh-TW" sz="2000" dirty="0" smtClean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697230" lvl="2" indent="-514350">
              <a:spcBef>
                <a:spcPts val="1200"/>
              </a:spcBef>
              <a:spcAft>
                <a:spcPts val="200"/>
              </a:spcAft>
              <a:buSzPct val="100000"/>
              <a:buFont typeface="Wingdings" panose="05000000000000000000" pitchFamily="2" charset="2"/>
              <a:buChar char="u"/>
            </a:pPr>
            <a:r>
              <a:rPr lang="zh-TW" altLang="en-US" sz="20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本職學能</a:t>
            </a:r>
            <a:r>
              <a:rPr lang="zh-TW" altLang="en-US" sz="20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多元表現</a:t>
            </a:r>
            <a:r>
              <a:rPr lang="zh-TW" altLang="en-US" sz="20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或衍生的</a:t>
            </a:r>
            <a:r>
              <a:rPr lang="zh-TW" altLang="en-US" sz="20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興趣連結</a:t>
            </a:r>
            <a:endParaRPr lang="en-US" altLang="zh-TW" sz="2000" dirty="0" smtClean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697230" lvl="2" indent="-514350">
              <a:spcBef>
                <a:spcPts val="1200"/>
              </a:spcBef>
              <a:spcAft>
                <a:spcPts val="200"/>
              </a:spcAft>
              <a:buSzPct val="100000"/>
              <a:buFont typeface="Wingdings" panose="05000000000000000000" pitchFamily="2" charset="2"/>
              <a:buChar char="u"/>
            </a:pPr>
            <a:r>
              <a:rPr lang="zh-TW" altLang="en-US" sz="20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小組作業可請老師標註</a:t>
            </a:r>
            <a:r>
              <a:rPr lang="zh-TW" altLang="en-US" sz="20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貢獻度</a:t>
            </a:r>
            <a:r>
              <a:rPr lang="zh-TW" altLang="en-US" sz="20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或簡易說明</a:t>
            </a:r>
            <a:endParaRPr lang="zh-TW" altLang="en-US" sz="2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767408" y="6057002"/>
            <a:ext cx="367240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800" dirty="0" smtClean="0"/>
              <a:t>資料引用</a:t>
            </a:r>
            <a:r>
              <a:rPr lang="en-US" altLang="zh-TW" sz="800" dirty="0" smtClean="0"/>
              <a:t>:</a:t>
            </a:r>
            <a:r>
              <a:rPr lang="zh-TW" altLang="en-US" sz="800" dirty="0" smtClean="0"/>
              <a:t> 國立高雄餐旅大學 </a:t>
            </a:r>
            <a:r>
              <a:rPr lang="en-US" altLang="zh-TW" sz="800" dirty="0" smtClean="0"/>
              <a:t>111</a:t>
            </a:r>
            <a:r>
              <a:rPr lang="zh-TW" altLang="en-US" sz="800" dirty="0" smtClean="0"/>
              <a:t>學年度入學招生評量尺規發展歷程</a:t>
            </a:r>
            <a:endParaRPr lang="zh-TW" altLang="en-US" sz="800" dirty="0"/>
          </a:p>
        </p:txBody>
      </p:sp>
      <p:cxnSp>
        <p:nvCxnSpPr>
          <p:cNvPr id="11" name="直線單箭頭接點 10"/>
          <p:cNvCxnSpPr/>
          <p:nvPr/>
        </p:nvCxnSpPr>
        <p:spPr>
          <a:xfrm flipV="1">
            <a:off x="4397735" y="2348880"/>
            <a:ext cx="936104" cy="64807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5652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4300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5.</a:t>
            </a:r>
            <a:r>
              <a:rPr lang="zh-TW" altLang="en-US" sz="4300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課程學習成果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559496" y="1382030"/>
            <a:ext cx="9596184" cy="4487064"/>
          </a:xfrm>
        </p:spPr>
        <p:txBody>
          <a:bodyPr/>
          <a:lstStyle/>
          <a:p>
            <a:pPr marL="0" indent="0">
              <a:buNone/>
            </a:pPr>
            <a:r>
              <a:rPr lang="en-US" altLang="zh-TW" sz="32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5.3</a:t>
            </a:r>
            <a:r>
              <a:rPr lang="zh-TW" altLang="en-US" sz="32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3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技專校院招策會</a:t>
            </a:r>
            <a:r>
              <a:rPr lang="en-US" altLang="zh-TW" sz="3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109</a:t>
            </a:r>
            <a:r>
              <a:rPr lang="zh-TW" altLang="en-US" sz="3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年公布</a:t>
            </a:r>
            <a:r>
              <a:rPr lang="zh-TW" altLang="en-US" sz="32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審查五個</a:t>
            </a:r>
            <a:r>
              <a:rPr lang="zh-TW" altLang="en-US" sz="32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重點</a:t>
            </a:r>
            <a:endParaRPr lang="en-US" altLang="zh-TW" sz="32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697230" lvl="2" indent="-514350">
              <a:spcBef>
                <a:spcPts val="1200"/>
              </a:spcBef>
              <a:spcAft>
                <a:spcPts val="200"/>
              </a:spcAft>
              <a:buSzPct val="100000"/>
              <a:buFont typeface="+mj-lt"/>
              <a:buAutoNum type="arabicPeriod"/>
            </a:pP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重視學生</a:t>
            </a:r>
            <a:r>
              <a:rPr lang="zh-TW" altLang="en-US" sz="2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務實致用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的專業知識及</a:t>
            </a:r>
            <a:r>
              <a:rPr lang="zh-TW" altLang="en-US" sz="2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實作能力</a:t>
            </a:r>
            <a:endParaRPr lang="en-US" altLang="zh-TW" sz="24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697230" lvl="2" indent="-514350">
              <a:spcBef>
                <a:spcPts val="1200"/>
              </a:spcBef>
              <a:spcAft>
                <a:spcPts val="200"/>
              </a:spcAft>
              <a:buSzPct val="100000"/>
              <a:buFont typeface="+mj-lt"/>
              <a:buAutoNum type="arabicPeriod"/>
            </a:pP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以學習相關活動為主</a:t>
            </a:r>
            <a:r>
              <a:rPr lang="en-US" altLang="zh-TW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, </a:t>
            </a:r>
            <a:r>
              <a:rPr lang="zh-TW" altLang="en-US" sz="2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質重於量</a:t>
            </a:r>
            <a:endParaRPr lang="en-US" altLang="zh-TW" sz="24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697230" lvl="2" indent="-514350">
              <a:spcBef>
                <a:spcPts val="1200"/>
              </a:spcBef>
              <a:spcAft>
                <a:spcPts val="200"/>
              </a:spcAft>
              <a:buSzPct val="100000"/>
              <a:buFont typeface="+mj-lt"/>
              <a:buAutoNum type="arabicPeriod"/>
            </a:pP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重視學生有</a:t>
            </a:r>
            <a:r>
              <a:rPr lang="zh-TW" altLang="en-US" sz="2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意義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且具</a:t>
            </a:r>
            <a:r>
              <a:rPr lang="zh-TW" altLang="en-US" sz="2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關連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學習反思</a:t>
            </a:r>
            <a:endParaRPr lang="en-US" altLang="zh-TW" sz="24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697230" lvl="2" indent="-514350">
              <a:spcBef>
                <a:spcPts val="1200"/>
              </a:spcBef>
              <a:spcAft>
                <a:spcPts val="200"/>
              </a:spcAft>
              <a:buSzPct val="100000"/>
              <a:buFont typeface="+mj-lt"/>
              <a:buAutoNum type="arabicPeriod"/>
            </a:pP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重視資料</a:t>
            </a:r>
            <a:r>
              <a:rPr lang="zh-TW" altLang="en-US" sz="2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真實性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及學生</a:t>
            </a:r>
            <a:r>
              <a:rPr lang="zh-TW" altLang="en-US" sz="2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自主準備</a:t>
            </a:r>
            <a:endParaRPr lang="en-US" altLang="zh-TW" sz="24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697230" lvl="2" indent="-514350">
              <a:spcBef>
                <a:spcPts val="1200"/>
              </a:spcBef>
              <a:spcAft>
                <a:spcPts val="200"/>
              </a:spcAft>
              <a:buSzPct val="100000"/>
              <a:buFont typeface="+mj-lt"/>
              <a:buAutoNum type="arabicPeriod"/>
            </a:pP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採</a:t>
            </a:r>
            <a:r>
              <a:rPr lang="zh-TW" altLang="en-US" sz="2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多面向綜合評量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並非所有像次都具備</a:t>
            </a:r>
            <a:endParaRPr lang="en-US" altLang="zh-TW" sz="24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12DB0-511A-4AC3-9956-84A36D0FABE6}" type="datetime1">
              <a:rPr lang="zh-TW" altLang="en-US" smtClean="0"/>
              <a:t>2021/8/18</a:t>
            </a:fld>
            <a:endParaRPr lang="zh-TW" altLang="en-US" dirty="0"/>
          </a:p>
        </p:txBody>
      </p:sp>
      <p:sp>
        <p:nvSpPr>
          <p:cNvPr id="6" name="文字方塊 5"/>
          <p:cNvSpPr txBox="1"/>
          <p:nvPr/>
        </p:nvSpPr>
        <p:spPr>
          <a:xfrm>
            <a:off x="7608168" y="5824331"/>
            <a:ext cx="367240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800" dirty="0" smtClean="0"/>
              <a:t>資料引用</a:t>
            </a:r>
            <a:r>
              <a:rPr lang="en-US" altLang="zh-TW" sz="800" dirty="0" smtClean="0"/>
              <a:t>:</a:t>
            </a:r>
            <a:r>
              <a:rPr lang="zh-TW" altLang="en-US" sz="800" dirty="0" smtClean="0"/>
              <a:t> </a:t>
            </a:r>
            <a:r>
              <a:rPr lang="zh-TW" altLang="en-US" sz="800" dirty="0"/>
              <a:t>國立</a:t>
            </a:r>
            <a:r>
              <a:rPr lang="zh-TW" altLang="en-US" sz="800" dirty="0" smtClean="0"/>
              <a:t>清華大學 技高技專學習歷程檔案審查審議計畫</a:t>
            </a:r>
            <a:endParaRPr lang="zh-TW" altLang="en-US" sz="800" dirty="0"/>
          </a:p>
        </p:txBody>
      </p:sp>
    </p:spTree>
    <p:extLst>
      <p:ext uri="{BB962C8B-B14F-4D97-AF65-F5344CB8AC3E}">
        <p14:creationId xmlns:p14="http://schemas.microsoft.com/office/powerpoint/2010/main" val="3313283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5.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課程學習成果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sz="4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5.4 </a:t>
            </a:r>
            <a:r>
              <a:rPr lang="zh-TW" altLang="en-US" sz="4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課程學習成果示例</a:t>
            </a:r>
            <a:endParaRPr lang="en-US" altLang="zh-TW" dirty="0" smtClean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1384" y="2060848"/>
            <a:ext cx="3456384" cy="3960440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792" y="2003255"/>
            <a:ext cx="3110406" cy="4149080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4152" y="2003255"/>
            <a:ext cx="4482530" cy="4018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218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4300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en-US" sz="4300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4300" dirty="0" smtClean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推動歷程</a:t>
            </a:r>
            <a:endParaRPr lang="zh-TW" altLang="en-US" sz="4300" dirty="0">
              <a:solidFill>
                <a:schemeClr val="accent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04"/>
          <a:stretch/>
        </p:blipFill>
        <p:spPr bwMode="auto">
          <a:xfrm>
            <a:off x="2135560" y="1268760"/>
            <a:ext cx="8085998" cy="468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AE2EB-87A6-407B-B7A2-2BEFEE805018}" type="datetime1">
              <a:rPr lang="zh-TW" altLang="en-US" smtClean="0"/>
              <a:t>2021/8/18</a:t>
            </a:fld>
            <a:endParaRPr lang="zh-TW" altLang="en-US" dirty="0"/>
          </a:p>
        </p:txBody>
      </p:sp>
      <p:sp>
        <p:nvSpPr>
          <p:cNvPr id="3" name="文字方塊 2"/>
          <p:cNvSpPr txBox="1"/>
          <p:nvPr/>
        </p:nvSpPr>
        <p:spPr>
          <a:xfrm>
            <a:off x="8256240" y="5949280"/>
            <a:ext cx="367240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800" dirty="0" smtClean="0"/>
              <a:t>資料引用</a:t>
            </a:r>
            <a:r>
              <a:rPr lang="en-US" altLang="zh-TW" sz="800" dirty="0" smtClean="0"/>
              <a:t>:</a:t>
            </a:r>
            <a:r>
              <a:rPr lang="zh-TW" altLang="en-US" sz="800" dirty="0" smtClean="0"/>
              <a:t> 國立高雄餐旅大學 </a:t>
            </a:r>
            <a:r>
              <a:rPr lang="en-US" altLang="zh-TW" sz="800" dirty="0" smtClean="0"/>
              <a:t>111</a:t>
            </a:r>
            <a:r>
              <a:rPr lang="zh-TW" altLang="en-US" sz="800" dirty="0" smtClean="0"/>
              <a:t>學年度入學招生評量尺規發展歷程</a:t>
            </a:r>
            <a:endParaRPr lang="zh-TW" altLang="en-US" sz="800" dirty="0"/>
          </a:p>
        </p:txBody>
      </p:sp>
    </p:spTree>
    <p:extLst>
      <p:ext uri="{BB962C8B-B14F-4D97-AF65-F5344CB8AC3E}">
        <p14:creationId xmlns:p14="http://schemas.microsoft.com/office/powerpoint/2010/main" val="890716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5.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課程學習成果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sz="4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5.5</a:t>
            </a:r>
            <a:r>
              <a:rPr lang="zh-TW" altLang="en-US" sz="4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課程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學習成果示例</a:t>
            </a:r>
            <a:endParaRPr lang="en-US" altLang="zh-TW" sz="4000" dirty="0"/>
          </a:p>
          <a:p>
            <a:endParaRPr lang="en-US" altLang="zh-TW" dirty="0" smtClean="0"/>
          </a:p>
          <a:p>
            <a:r>
              <a:rPr lang="zh-TW" altLang="en-US" dirty="0" smtClean="0"/>
              <a:t> </a:t>
            </a:r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7" y="2003255"/>
            <a:ext cx="3960439" cy="4149080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8248" y="2075263"/>
            <a:ext cx="3672381" cy="4077072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230" y="2003255"/>
            <a:ext cx="3555994" cy="4221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207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5.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課程學習成果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sz="4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5.6</a:t>
            </a:r>
            <a:r>
              <a:rPr lang="zh-TW" altLang="en-US" sz="4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課程學習成果示例</a:t>
            </a:r>
            <a:endParaRPr lang="en-US" altLang="zh-TW" sz="4000" dirty="0"/>
          </a:p>
          <a:p>
            <a:endParaRPr lang="en-US" altLang="zh-TW" dirty="0" smtClean="0"/>
          </a:p>
          <a:p>
            <a:r>
              <a:rPr lang="zh-TW" altLang="en-US" dirty="0" smtClean="0"/>
              <a:t> </a:t>
            </a:r>
            <a:endParaRPr lang="zh-TW" altLang="en-US" dirty="0"/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08" y="2017198"/>
            <a:ext cx="4883695" cy="3861156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1984" y="2029005"/>
            <a:ext cx="5112827" cy="3949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083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6.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結語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343472" y="1412776"/>
            <a:ext cx="10153128" cy="448706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altLang="zh-TW" sz="3600" dirty="0" smtClean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endParaRPr lang="en-US" altLang="zh-TW" sz="3600" dirty="0" smtClean="0"/>
          </a:p>
          <a:p>
            <a:pPr marL="742950" indent="-742950">
              <a:buFont typeface="+mj-lt"/>
              <a:buAutoNum type="arabicPeriod"/>
            </a:pPr>
            <a:endParaRPr lang="zh-TW" altLang="en-US" sz="3600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2E500-2552-4439-B864-FEDBFC791318}" type="datetime1">
              <a:rPr lang="zh-TW" altLang="en-US" smtClean="0"/>
              <a:t>2021/8/18</a:t>
            </a:fld>
            <a:endParaRPr lang="zh-TW" altLang="en-US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7608" y="1556792"/>
            <a:ext cx="7344816" cy="4320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文字方塊 5"/>
          <p:cNvSpPr txBox="1"/>
          <p:nvPr/>
        </p:nvSpPr>
        <p:spPr>
          <a:xfrm>
            <a:off x="4655840" y="5957431"/>
            <a:ext cx="367240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800" dirty="0" smtClean="0"/>
              <a:t>資料引用</a:t>
            </a:r>
            <a:r>
              <a:rPr lang="en-US" altLang="zh-TW" sz="800" dirty="0" smtClean="0"/>
              <a:t>:</a:t>
            </a:r>
            <a:r>
              <a:rPr lang="zh-TW" altLang="en-US" sz="800" dirty="0" smtClean="0"/>
              <a:t> 國立雲林科技大學  工業設計系因應</a:t>
            </a:r>
            <a:r>
              <a:rPr lang="en-US" altLang="zh-TW" sz="800" dirty="0" smtClean="0"/>
              <a:t>108</a:t>
            </a:r>
            <a:r>
              <a:rPr lang="zh-TW" altLang="en-US" sz="800" dirty="0" smtClean="0"/>
              <a:t>新課綱變革</a:t>
            </a:r>
            <a:endParaRPr lang="zh-TW" altLang="en-US" sz="800" dirty="0"/>
          </a:p>
        </p:txBody>
      </p:sp>
    </p:spTree>
    <p:extLst>
      <p:ext uri="{BB962C8B-B14F-4D97-AF65-F5344CB8AC3E}">
        <p14:creationId xmlns:p14="http://schemas.microsoft.com/office/powerpoint/2010/main" val="759343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100051" y="4653136"/>
            <a:ext cx="10058400" cy="1440160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zh-TW" altLang="en-US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日期版面配置區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308D3-76E0-4978-8588-682F4F07D7C4}" type="datetime1">
              <a:rPr lang="zh-TW" altLang="en-US" smtClean="0"/>
              <a:t>2021/8/18</a:t>
            </a:fld>
            <a:endParaRPr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2426295" y="2807898"/>
            <a:ext cx="7802136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66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感謝聆聽，敬請指教</a:t>
            </a:r>
            <a:endParaRPr lang="zh-TW" altLang="en-US" sz="66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12" name="群組 11"/>
          <p:cNvGrpSpPr/>
          <p:nvPr/>
        </p:nvGrpSpPr>
        <p:grpSpPr>
          <a:xfrm>
            <a:off x="4311139" y="769530"/>
            <a:ext cx="3636224" cy="1620000"/>
            <a:chOff x="4295800" y="769530"/>
            <a:chExt cx="3636224" cy="1620000"/>
          </a:xfrm>
        </p:grpSpPr>
        <p:pic>
          <p:nvPicPr>
            <p:cNvPr id="10" name="圖片 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12024" y="769530"/>
              <a:ext cx="1620000" cy="1620000"/>
            </a:xfrm>
            <a:prstGeom prst="rect">
              <a:avLst/>
            </a:prstGeom>
          </p:spPr>
        </p:pic>
        <p:pic>
          <p:nvPicPr>
            <p:cNvPr id="11" name="圖片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5800" y="789438"/>
              <a:ext cx="1584000" cy="1584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60865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4300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en-US" sz="4300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4300" dirty="0" smtClean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推動歷程</a:t>
            </a:r>
            <a:endParaRPr lang="zh-TW" altLang="en-US" sz="4300" dirty="0">
              <a:solidFill>
                <a:schemeClr val="accent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631504" y="1700808"/>
            <a:ext cx="9793088" cy="2808312"/>
          </a:xfrm>
        </p:spPr>
        <p:txBody>
          <a:bodyPr>
            <a:normAutofit fontScale="92500"/>
          </a:bodyPr>
          <a:lstStyle/>
          <a:p>
            <a:pPr marL="514350" indent="-51435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+mj-lt"/>
              <a:buAutoNum type="arabicPeriod"/>
            </a:pPr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嶺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東科技</a:t>
            </a:r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大學 外語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群新課綱選才研習</a:t>
            </a:r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會</a:t>
            </a:r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+mj-lt"/>
              <a:buAutoNum type="arabicPeriod"/>
            </a:pPr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嶺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東科技大學與技高學校銜接課綱課程交流</a:t>
            </a:r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體驗</a:t>
            </a:r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+mj-lt"/>
              <a:buAutoNum type="arabicPeriod"/>
            </a:pPr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嶺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東科技大學應用外語系評量尺規意見交流諮詢</a:t>
            </a:r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指導</a:t>
            </a:r>
            <a:endParaRPr lang="en-US" altLang="zh-TW" sz="32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+mj-lt"/>
              <a:buAutoNum type="arabicPeriod"/>
            </a:pPr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嶺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東</a:t>
            </a:r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科技大學解析核心素養導向教學</a:t>
            </a:r>
            <a:endPara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52926-2915-4C1F-B15E-7A8FE933D108}" type="datetime1">
              <a:rPr lang="zh-TW" altLang="en-US" smtClean="0"/>
              <a:t>2021/8/18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912990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10040" y="442090"/>
            <a:ext cx="9937104" cy="720080"/>
          </a:xfrm>
        </p:spPr>
        <p:txBody>
          <a:bodyPr>
            <a:noAutofit/>
          </a:bodyPr>
          <a:lstStyle/>
          <a:p>
            <a:r>
              <a:rPr lang="en-US" altLang="zh-TW" sz="3600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1.1</a:t>
            </a:r>
            <a:r>
              <a:rPr lang="zh-TW" altLang="en-US" sz="3600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3600" dirty="0" smtClean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推動歷程</a:t>
            </a:r>
            <a:r>
              <a:rPr lang="en-US" altLang="zh-TW" sz="3600" dirty="0" smtClean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sz="3600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外語群新課綱選才研習</a:t>
            </a:r>
            <a:r>
              <a:rPr lang="zh-TW" altLang="en-US" sz="3600" dirty="0" smtClean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會</a:t>
            </a:r>
            <a:endParaRPr lang="zh-TW" altLang="en-US" sz="3600" dirty="0">
              <a:solidFill>
                <a:schemeClr val="accent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010040" y="1322369"/>
            <a:ext cx="10801200" cy="4809701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u"/>
            </a:pP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主題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：外語群新課綱選才研習會</a:t>
            </a:r>
            <a:endParaRPr lang="en-US" altLang="zh-TW" sz="24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u"/>
            </a:pP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日期</a:t>
            </a: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r>
              <a:rPr lang="en-US" altLang="zh-TW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109</a:t>
            </a: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05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08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日 </a:t>
            </a:r>
            <a:endParaRPr lang="en-US" altLang="zh-TW" sz="24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u"/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主持人</a:t>
            </a:r>
            <a:r>
              <a:rPr lang="en-US" altLang="zh-TW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嶺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東科技大學應用外語系主任</a:t>
            </a: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陳憶如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51DDC-2F93-41C8-A000-0655A94D5F19}" type="datetime1">
              <a:rPr lang="zh-TW" altLang="en-US" smtClean="0"/>
              <a:t>2021/8/18</a:t>
            </a:fld>
            <a:endParaRPr lang="zh-TW" altLang="en-US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68208" y="3532865"/>
            <a:ext cx="3942473" cy="25163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51784" y="3544238"/>
            <a:ext cx="3686876" cy="25049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5" name="Picture 3" descr="C:\Users\user\Desktop\學習歷程檔案中區分享會\照片\109.5.8-108-2選材照片_210811_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5" y="3532865"/>
            <a:ext cx="3744416" cy="2504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004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83432" y="414041"/>
            <a:ext cx="10513168" cy="710952"/>
          </a:xfrm>
        </p:spPr>
        <p:txBody>
          <a:bodyPr>
            <a:noAutofit/>
          </a:bodyPr>
          <a:lstStyle/>
          <a:p>
            <a:r>
              <a:rPr lang="en-US" altLang="zh-TW" sz="3000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1.2</a:t>
            </a:r>
            <a:r>
              <a:rPr lang="zh-TW" altLang="en-US" sz="3000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3000" dirty="0" smtClean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推動歷程</a:t>
            </a:r>
            <a:r>
              <a:rPr lang="en-US" altLang="zh-TW" sz="3000" dirty="0" smtClean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 </a:t>
            </a:r>
            <a:r>
              <a:rPr lang="zh-TW" altLang="en-US" sz="3000" dirty="0" smtClean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嶺</a:t>
            </a:r>
            <a:r>
              <a:rPr lang="zh-TW" altLang="en-US" sz="3000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東科技大學與技高學校銜接課綱課程交流</a:t>
            </a:r>
            <a:r>
              <a:rPr lang="zh-TW" altLang="en-US" sz="3000" dirty="0" smtClean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體驗</a:t>
            </a:r>
            <a:endParaRPr lang="zh-TW" altLang="en-US" sz="3000" dirty="0">
              <a:solidFill>
                <a:schemeClr val="accent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411995" y="1276586"/>
            <a:ext cx="8435280" cy="4300811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u"/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講座名稱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:108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英語文技術型高中課</a:t>
            </a: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綱</a:t>
            </a:r>
            <a:endParaRPr lang="en-US" altLang="zh-TW" sz="24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u"/>
            </a:pP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日期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109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10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16</a:t>
            </a: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日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42257-EA20-4B88-ACD6-5E688775DAC1}" type="datetime1">
              <a:rPr lang="zh-TW" altLang="en-US" smtClean="0"/>
              <a:t>2021/8/18</a:t>
            </a:fld>
            <a:endParaRPr lang="zh-TW" altLang="en-US" dirty="0"/>
          </a:p>
        </p:txBody>
      </p:sp>
      <p:pic>
        <p:nvPicPr>
          <p:cNvPr id="9" name="Picture 2" descr="C:\Users\user\Desktop\學習歷程檔案中區分享會\109年度選才專案\109年度選才專案\109(1)\109(1)選才照片-嶺東教師場109.10.16\109(1)選才～嶺東教師場_201231_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1784" y="2523376"/>
            <a:ext cx="3744416" cy="284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user\Desktop\學習歷程檔案中區分享會\109年度選才專案\109年度選才專案\109(1)\109(1)選才照片-嶺東教師場109.10.16\109(1)選才～嶺東教師場_201231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3860" y="2509637"/>
            <a:ext cx="3903054" cy="2863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user\Desktop\學習歷程檔案中區分享會\照片\109.10.16選材-對象：嶺東教師_210811_1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377" y="2523376"/>
            <a:ext cx="3801802" cy="284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1310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51384" y="414041"/>
            <a:ext cx="10945216" cy="710952"/>
          </a:xfrm>
        </p:spPr>
        <p:txBody>
          <a:bodyPr>
            <a:noAutofit/>
          </a:bodyPr>
          <a:lstStyle/>
          <a:p>
            <a:r>
              <a:rPr lang="en-US" altLang="zh-TW" sz="3000" dirty="0" smtClean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1.3</a:t>
            </a:r>
            <a:r>
              <a:rPr lang="zh-TW" altLang="en-US" sz="3000" dirty="0" smtClean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3000" dirty="0" smtClean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推動歷程</a:t>
            </a:r>
            <a:r>
              <a:rPr lang="en-US" altLang="zh-TW" sz="3000" dirty="0" smtClean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sz="28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嶺東科技大學應用外語系評量尺規意見交流諮詢</a:t>
            </a:r>
            <a:r>
              <a:rPr lang="zh-TW" altLang="en-US" sz="2800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指導</a:t>
            </a:r>
            <a:endParaRPr lang="zh-TW" altLang="en-US" sz="3000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424414" y="1484784"/>
            <a:ext cx="8435280" cy="4300811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u"/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講座名稱</a:t>
            </a:r>
            <a:r>
              <a:rPr lang="en-US" altLang="zh-TW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應用外語系評量尺規意見交流諮詢</a:t>
            </a: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指導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u"/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日期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109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10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16</a:t>
            </a: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日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42257-EA20-4B88-ACD6-5E688775DAC1}" type="datetime1">
              <a:rPr lang="zh-TW" altLang="en-US" smtClean="0"/>
              <a:t>2021/8/18</a:t>
            </a:fld>
            <a:endParaRPr lang="zh-TW" alt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336" y="2702818"/>
            <a:ext cx="4010432" cy="28079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5800" y="2678803"/>
            <a:ext cx="3744416" cy="28079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2" name="Picture 2" descr="C:\Users\user\Desktop\學習歷程檔案中區分享會\照片\109.10.16，林明佳_210811_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4232" y="2678803"/>
            <a:ext cx="3680347" cy="2807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6813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55440" y="329237"/>
            <a:ext cx="9793088" cy="710952"/>
          </a:xfrm>
        </p:spPr>
        <p:txBody>
          <a:bodyPr>
            <a:normAutofit/>
          </a:bodyPr>
          <a:lstStyle/>
          <a:p>
            <a:r>
              <a:rPr lang="en-US" altLang="zh-TW" sz="3200" dirty="0" smtClean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1.4 </a:t>
            </a:r>
            <a:r>
              <a:rPr lang="zh-TW" altLang="en-US" sz="3200" dirty="0" smtClean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推動歷程</a:t>
            </a:r>
            <a:r>
              <a:rPr lang="en-US" altLang="zh-TW" sz="3200" dirty="0" smtClean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 </a:t>
            </a:r>
            <a:r>
              <a:rPr lang="zh-TW" altLang="en-US" sz="3200" dirty="0" smtClean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嶺</a:t>
            </a:r>
            <a:r>
              <a:rPr lang="zh-TW" altLang="en-US" sz="3200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東科技大學解析核心素養導向</a:t>
            </a:r>
            <a:r>
              <a:rPr lang="zh-TW" altLang="en-US" sz="3200" dirty="0" smtClean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教學</a:t>
            </a:r>
            <a:endParaRPr lang="zh-TW" altLang="en-US" sz="3200" dirty="0">
              <a:solidFill>
                <a:schemeClr val="accent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9B607-A83C-4FD2-956D-7EB093D99139}" type="datetime1">
              <a:rPr lang="zh-TW" altLang="en-US" smtClean="0"/>
              <a:t>2021/8/18</a:t>
            </a:fld>
            <a:endParaRPr lang="zh-TW" altLang="en-US" dirty="0"/>
          </a:p>
        </p:txBody>
      </p:sp>
      <p:sp>
        <p:nvSpPr>
          <p:cNvPr id="7" name="內容版面配置區 2"/>
          <p:cNvSpPr>
            <a:spLocks noGrp="1"/>
          </p:cNvSpPr>
          <p:nvPr>
            <p:ph idx="1"/>
          </p:nvPr>
        </p:nvSpPr>
        <p:spPr>
          <a:xfrm>
            <a:off x="1242776" y="1323136"/>
            <a:ext cx="10181815" cy="223224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u"/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講座名稱</a:t>
            </a:r>
            <a:r>
              <a:rPr lang="en-US" altLang="zh-TW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: </a:t>
            </a: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嶺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東科技大學解析核心素養導向教學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u"/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日期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109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10</a:t>
            </a: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r>
              <a:rPr lang="en-US" altLang="zh-TW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23</a:t>
            </a: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日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8" name="Picture 2" descr="C:\Users\user\Desktop\20201023_14103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1" t="8109" r="3656" b="8109"/>
          <a:stretch/>
        </p:blipFill>
        <p:spPr bwMode="auto">
          <a:xfrm>
            <a:off x="4295800" y="2708336"/>
            <a:ext cx="3983670" cy="26648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user\Desktop\20201023_14113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4" y="2708920"/>
            <a:ext cx="3936437" cy="26642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user\Desktop\學習歷程檔案中區分享會\照片\20201023_1323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4271" y="2721657"/>
            <a:ext cx="3552395" cy="2651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5247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59029" y="300610"/>
            <a:ext cx="8229600" cy="778098"/>
          </a:xfrm>
        </p:spPr>
        <p:txBody>
          <a:bodyPr>
            <a:normAutofit/>
          </a:bodyPr>
          <a:lstStyle/>
          <a:p>
            <a:r>
              <a:rPr lang="en-US" altLang="zh-TW" sz="4300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lang="zh-TW" altLang="en-US" sz="4300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備審資料審查成果示例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981200" y="1124745"/>
            <a:ext cx="8229600" cy="5001419"/>
          </a:xfrm>
        </p:spPr>
        <p:txBody>
          <a:bodyPr/>
          <a:lstStyle/>
          <a:p>
            <a:endParaRPr lang="en-US" altLang="zh-TW" dirty="0" smtClean="0"/>
          </a:p>
          <a:p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261D2-23D6-480C-B3AC-96C3F7146129}" type="datetime1">
              <a:rPr lang="zh-TW" altLang="en-US" smtClean="0"/>
              <a:t>2021/8/18</a:t>
            </a:fld>
            <a:endParaRPr lang="zh-TW" alt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90"/>
          <a:stretch/>
        </p:blipFill>
        <p:spPr bwMode="auto">
          <a:xfrm>
            <a:off x="5951984" y="1383169"/>
            <a:ext cx="5616624" cy="474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文字方塊 7"/>
          <p:cNvSpPr txBox="1"/>
          <p:nvPr/>
        </p:nvSpPr>
        <p:spPr>
          <a:xfrm>
            <a:off x="6924092" y="6007043"/>
            <a:ext cx="367240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800" dirty="0" smtClean="0"/>
              <a:t>資料引用</a:t>
            </a:r>
            <a:r>
              <a:rPr lang="en-US" altLang="zh-TW" sz="800" dirty="0" smtClean="0"/>
              <a:t>:</a:t>
            </a:r>
            <a:r>
              <a:rPr lang="zh-TW" altLang="en-US" sz="800" dirty="0" smtClean="0"/>
              <a:t> 國立高雄餐旅大學 </a:t>
            </a:r>
            <a:r>
              <a:rPr lang="en-US" altLang="zh-TW" sz="800" dirty="0" smtClean="0"/>
              <a:t>111</a:t>
            </a:r>
            <a:r>
              <a:rPr lang="zh-TW" altLang="en-US" sz="800" dirty="0" smtClean="0"/>
              <a:t>學年度入學招生評量尺規發展歷程</a:t>
            </a:r>
            <a:endParaRPr lang="zh-TW" altLang="en-US" sz="800" dirty="0"/>
          </a:p>
        </p:txBody>
      </p:sp>
      <p:graphicFrame>
        <p:nvGraphicFramePr>
          <p:cNvPr id="9" name="表格 8">
            <a:extLst>
              <a:ext uri="{FF2B5EF4-FFF2-40B4-BE49-F238E27FC236}">
                <a16:creationId xmlns="" xmlns:a16="http://schemas.microsoft.com/office/drawing/2014/main" id="{D33EFF4A-15FB-4BF5-9BD4-0F1D3BC9F2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3461868"/>
              </p:ext>
            </p:extLst>
          </p:nvPr>
        </p:nvGraphicFramePr>
        <p:xfrm>
          <a:off x="479376" y="1700808"/>
          <a:ext cx="5327322" cy="3572985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716620">
                  <a:extLst>
                    <a:ext uri="{9D8B030D-6E8A-4147-A177-3AD203B41FA5}">
                      <a16:colId xmlns="" xmlns:a16="http://schemas.microsoft.com/office/drawing/2014/main" val="2141276168"/>
                    </a:ext>
                  </a:extLst>
                </a:gridCol>
                <a:gridCol w="4610702">
                  <a:extLst>
                    <a:ext uri="{9D8B030D-6E8A-4147-A177-3AD203B41FA5}">
                      <a16:colId xmlns="" xmlns:a16="http://schemas.microsoft.com/office/drawing/2014/main" val="155618429"/>
                    </a:ext>
                  </a:extLst>
                </a:gridCol>
              </a:tblGrid>
              <a:tr h="288795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項目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內  容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494910724"/>
                  </a:ext>
                </a:extLst>
              </a:tr>
              <a:tr h="688665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  <a:endParaRPr lang="zh-TW" altLang="en-US" sz="16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專題製作學習成果或專業實習</a:t>
                      </a:r>
                      <a:endParaRPr lang="en-US" altLang="zh-TW" sz="16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16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含實驗、實務</a:t>
                      </a:r>
                      <a:r>
                        <a:rPr lang="en-US" altLang="zh-TW" sz="16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r>
                        <a:rPr lang="zh-TW" altLang="en-US" sz="16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科目實習報告</a:t>
                      </a:r>
                      <a:r>
                        <a:rPr lang="en-US" altLang="zh-TW" sz="16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16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成果</a:t>
                      </a:r>
                      <a:r>
                        <a:rPr lang="en-US" altLang="zh-TW" sz="16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altLang="en-US" sz="16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19504440"/>
                  </a:ext>
                </a:extLst>
              </a:tr>
              <a:tr h="599805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</a:t>
                      </a:r>
                      <a:endParaRPr lang="zh-TW" altLang="en-US" sz="16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自傳及讀書計畫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987863472"/>
                  </a:ext>
                </a:extLst>
              </a:tr>
              <a:tr h="599805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</a:t>
                      </a:r>
                      <a:endParaRPr lang="zh-TW" altLang="en-US" sz="16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16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社團參與及學校幹部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224129233"/>
                  </a:ext>
                </a:extLst>
              </a:tr>
              <a:tr h="599805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</a:t>
                      </a:r>
                      <a:endParaRPr lang="zh-TW" altLang="en-US" sz="16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16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外語</a:t>
                      </a:r>
                      <a:r>
                        <a:rPr lang="zh-TW" altLang="en-US" sz="1600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能力證明</a:t>
                      </a:r>
                      <a:endParaRPr lang="zh-TW" altLang="en-US" sz="16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758490502"/>
                  </a:ext>
                </a:extLst>
              </a:tr>
              <a:tr h="688665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</a:t>
                      </a:r>
                      <a:endParaRPr lang="zh-TW" altLang="en-US" sz="16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其他有利審查文件</a:t>
                      </a:r>
                      <a:endParaRPr lang="en-US" altLang="zh-TW" sz="16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16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競賽獲獎或證照證明、特殊才能等證明</a:t>
                      </a:r>
                      <a:r>
                        <a:rPr lang="en-US" altLang="zh-TW" sz="16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altLang="en-US" sz="16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7824346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18935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theme/theme1.xml><?xml version="1.0" encoding="utf-8"?>
<a:theme xmlns:a="http://schemas.openxmlformats.org/drawingml/2006/main" name="回顧">
  <a:themeElements>
    <a:clrScheme name="紅色">
      <a:dk1>
        <a:sysClr val="windowText" lastClr="000000"/>
      </a:dk1>
      <a:lt1>
        <a:sysClr val="window" lastClr="FFFFFF"/>
      </a:lt1>
      <a:dk2>
        <a:srgbClr val="323232"/>
      </a:dk2>
      <a:lt2>
        <a:srgbClr val="E5C243"/>
      </a:lt2>
      <a:accent1>
        <a:srgbClr val="A5300F"/>
      </a:accent1>
      <a:accent2>
        <a:srgbClr val="D55816"/>
      </a:accent2>
      <a:accent3>
        <a:srgbClr val="E19825"/>
      </a:accent3>
      <a:accent4>
        <a:srgbClr val="B19C7D"/>
      </a:accent4>
      <a:accent5>
        <a:srgbClr val="7F5F52"/>
      </a:accent5>
      <a:accent6>
        <a:srgbClr val="B27D49"/>
      </a:accent6>
      <a:hlink>
        <a:srgbClr val="6B9F25"/>
      </a:hlink>
      <a:folHlink>
        <a:srgbClr val="B26B02"/>
      </a:folHlink>
    </a:clrScheme>
    <a:fontScheme name="回顧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回顧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1885</TotalTime>
  <Words>1789</Words>
  <Application>Microsoft Office PowerPoint</Application>
  <PresentationFormat>自訂</PresentationFormat>
  <Paragraphs>232</Paragraphs>
  <Slides>33</Slides>
  <Notes>0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33</vt:i4>
      </vt:variant>
    </vt:vector>
  </HeadingPairs>
  <TitlesOfParts>
    <vt:vector size="34" baseType="lpstr">
      <vt:lpstr>回顧</vt:lpstr>
      <vt:lpstr>110年度中區外語群學習歷程檔案推動經驗分享交流會 技職端備審資料經驗分享</vt:lpstr>
      <vt:lpstr>技職端備審資料經驗分享-外語群</vt:lpstr>
      <vt:lpstr>1. 推動歷程</vt:lpstr>
      <vt:lpstr>1. 推動歷程</vt:lpstr>
      <vt:lpstr>1.1 推動歷程:外語群新課綱選才研習會</vt:lpstr>
      <vt:lpstr>1.2 推動歷程: 嶺東科技大學與技高學校銜接課綱課程交流體驗</vt:lpstr>
      <vt:lpstr>1.3 推動歷程:嶺東科技大學應用外語系評量尺規意見交流諮詢指導</vt:lpstr>
      <vt:lpstr>1.4 推動歷程: 嶺東科技大學解析核心素養導向教學</vt:lpstr>
      <vt:lpstr>2. 備審資料審查成果示例</vt:lpstr>
      <vt:lpstr>2.1 專題製作學習成果或專業實習科目實習報告成果</vt:lpstr>
      <vt:lpstr>2.2 自傳及讀書計畫</vt:lpstr>
      <vt:lpstr>2.3 社團參與及學校幹部</vt:lpstr>
      <vt:lpstr>2.4 外語能力證明</vt:lpstr>
      <vt:lpstr>2.5 其他有利審查文件</vt:lpstr>
      <vt:lpstr>3.備審資料審查經驗分享</vt:lpstr>
      <vt:lpstr>3.1.1 審查前評分標準共識會議</vt:lpstr>
      <vt:lpstr>3.1.2 審查評分及模擬試評</vt:lpstr>
      <vt:lpstr>3.1.3 審查後差分機制檢核</vt:lpstr>
      <vt:lpstr>3.2 模擬試評後優缺點檢討</vt:lpstr>
      <vt:lpstr>4. 備審資料準備建議</vt:lpstr>
      <vt:lpstr>4.1 招生選才作法變革</vt:lpstr>
      <vt:lpstr>4.2 學習歷程檔案的內容及精神</vt:lpstr>
      <vt:lpstr>4.3 熟悉入學規範</vt:lpstr>
      <vt:lpstr>4.4 了解系所特色-民生學院 應用外語系</vt:lpstr>
      <vt:lpstr>4.4 了解系所特色-應用外語系教育目標</vt:lpstr>
      <vt:lpstr>4.4 了解系所特色-應用外語系課程特色和就業發展</vt:lpstr>
      <vt:lpstr>5. 課程學習成果</vt:lpstr>
      <vt:lpstr>5. 課程學習成果</vt:lpstr>
      <vt:lpstr>5. 課程學習成果</vt:lpstr>
      <vt:lpstr>5. 課程學習成果</vt:lpstr>
      <vt:lpstr>5. 課程學習成果</vt:lpstr>
      <vt:lpstr>6. 結語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110年度中區外語群學習歷程檔案推動經驗分享交流會</dc:title>
  <dc:creator>user</dc:creator>
  <cp:lastModifiedBy>user</cp:lastModifiedBy>
  <cp:revision>133</cp:revision>
  <cp:lastPrinted>2021-08-17T08:04:58Z</cp:lastPrinted>
  <dcterms:created xsi:type="dcterms:W3CDTF">2021-08-10T04:02:42Z</dcterms:created>
  <dcterms:modified xsi:type="dcterms:W3CDTF">2021-08-18T04:32:36Z</dcterms:modified>
</cp:coreProperties>
</file>